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2"/>
  </p:notesMasterIdLst>
  <p:sldIdLst>
    <p:sldId id="341" r:id="rId2"/>
    <p:sldId id="368" r:id="rId3"/>
    <p:sldId id="369" r:id="rId4"/>
    <p:sldId id="365" r:id="rId5"/>
    <p:sldId id="382" r:id="rId6"/>
    <p:sldId id="383" r:id="rId7"/>
    <p:sldId id="381" r:id="rId8"/>
    <p:sldId id="371" r:id="rId9"/>
    <p:sldId id="385" r:id="rId10"/>
    <p:sldId id="386" r:id="rId11"/>
    <p:sldId id="384" r:id="rId12"/>
    <p:sldId id="388" r:id="rId13"/>
    <p:sldId id="370" r:id="rId14"/>
    <p:sldId id="390" r:id="rId15"/>
    <p:sldId id="391" r:id="rId16"/>
    <p:sldId id="389" r:id="rId17"/>
    <p:sldId id="377" r:id="rId18"/>
    <p:sldId id="412" r:id="rId19"/>
    <p:sldId id="415" r:id="rId20"/>
    <p:sldId id="416" r:id="rId21"/>
    <p:sldId id="417" r:id="rId22"/>
    <p:sldId id="418" r:id="rId23"/>
    <p:sldId id="420" r:id="rId24"/>
    <p:sldId id="421" r:id="rId25"/>
    <p:sldId id="378" r:id="rId26"/>
    <p:sldId id="423" r:id="rId27"/>
    <p:sldId id="424" r:id="rId28"/>
    <p:sldId id="422" r:id="rId29"/>
    <p:sldId id="425" r:id="rId30"/>
    <p:sldId id="426" r:id="rId31"/>
    <p:sldId id="427" r:id="rId32"/>
    <p:sldId id="428" r:id="rId33"/>
    <p:sldId id="429" r:id="rId34"/>
    <p:sldId id="372" r:id="rId35"/>
    <p:sldId id="393" r:id="rId36"/>
    <p:sldId id="394" r:id="rId37"/>
    <p:sldId id="395" r:id="rId38"/>
    <p:sldId id="396" r:id="rId39"/>
    <p:sldId id="397" r:id="rId40"/>
    <p:sldId id="398" r:id="rId41"/>
    <p:sldId id="373" r:id="rId42"/>
    <p:sldId id="431" r:id="rId43"/>
    <p:sldId id="374" r:id="rId44"/>
    <p:sldId id="375" r:id="rId45"/>
    <p:sldId id="399" r:id="rId46"/>
    <p:sldId id="401" r:id="rId47"/>
    <p:sldId id="376" r:id="rId48"/>
    <p:sldId id="402" r:id="rId49"/>
    <p:sldId id="403" r:id="rId50"/>
    <p:sldId id="404" r:id="rId51"/>
    <p:sldId id="405" r:id="rId52"/>
    <p:sldId id="406" r:id="rId53"/>
    <p:sldId id="410" r:id="rId54"/>
    <p:sldId id="407" r:id="rId55"/>
    <p:sldId id="408" r:id="rId56"/>
    <p:sldId id="380" r:id="rId57"/>
    <p:sldId id="432" r:id="rId58"/>
    <p:sldId id="434" r:id="rId59"/>
    <p:sldId id="435" r:id="rId60"/>
    <p:sldId id="436" r:id="rId61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>
        <p:scale>
          <a:sx n="97" d="100"/>
          <a:sy n="97" d="100"/>
        </p:scale>
        <p:origin x="-63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8. Sınıf	</a:t>
          </a: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Merkezi sınav</a:t>
          </a:r>
        </a:p>
      </dgm:t>
    </dgm:pt>
    <dgm:pt modelId="{FEF46B1F-A49D-496E-8A59-9100D4AD8237}" type="parTrans" cxnId="{BE577196-9A45-407D-BFE1-8D9C7993995C}">
      <dgm:prSet/>
      <dgm:spPr/>
      <dgm:t>
        <a:bodyPr/>
        <a:lstStyle/>
        <a:p>
          <a:endParaRPr lang="tr-TR"/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/>
      <dgm:t>
        <a:bodyPr/>
        <a:lstStyle/>
        <a:p>
          <a:r>
            <a:rPr lang="tr-TR" dirty="0"/>
            <a:t>Anadolu teknik programı</a:t>
          </a:r>
        </a:p>
      </dgm:t>
    </dgm:pt>
    <dgm:pt modelId="{B65D78A4-0748-42A6-A80A-477483AB9062}" type="parTrans" cxnId="{1F4773F6-8005-4C54-B00B-3171FE2A41CF}">
      <dgm:prSet/>
      <dgm:spPr/>
      <dgm:t>
        <a:bodyPr/>
        <a:lstStyle/>
        <a:p>
          <a:endParaRPr lang="tr-TR"/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Mahalli Yerleştirme</a:t>
          </a:r>
        </a:p>
      </dgm:t>
    </dgm:pt>
    <dgm:pt modelId="{3744B027-51CC-40FF-B874-084CD55F7FB1}" type="parTrans" cxnId="{BD196AFC-71F9-40D8-B2D8-E6ED5252EE97}">
      <dgm:prSet/>
      <dgm:spPr/>
      <dgm:t>
        <a:bodyPr/>
        <a:lstStyle/>
        <a:p>
          <a:endParaRPr lang="tr-TR"/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/>
      <dgm:t>
        <a:bodyPr/>
        <a:lstStyle/>
        <a:p>
          <a:r>
            <a:rPr lang="tr-TR" dirty="0"/>
            <a:t>Anadolu meslek programı</a:t>
          </a:r>
        </a:p>
      </dgm:t>
    </dgm:pt>
    <dgm:pt modelId="{1D41904C-0204-4347-9207-F8D2B2447CEA}" type="parTrans" cxnId="{579414E2-9AA0-459D-B9A2-FE2F55C0634C}">
      <dgm:prSet/>
      <dgm:spPr/>
      <dgm:t>
        <a:bodyPr/>
        <a:lstStyle/>
        <a:p>
          <a:endParaRPr lang="tr-TR"/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/>
      <dgm:t>
        <a:bodyPr/>
        <a:lstStyle/>
        <a:p>
          <a:r>
            <a:rPr lang="tr-TR" dirty="0"/>
            <a:t>Mesleki eğitim merkezi programı</a:t>
          </a:r>
        </a:p>
      </dgm:t>
    </dgm:pt>
    <dgm:pt modelId="{02AB72EC-2130-4E88-909C-1BD939E72695}" type="parTrans" cxnId="{32AFD39F-AE14-441D-BBF2-D47275AD69C8}">
      <dgm:prSet/>
      <dgm:spPr/>
      <dgm:t>
        <a:bodyPr/>
        <a:lstStyle/>
        <a:p>
          <a:endParaRPr lang="tr-TR"/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E7C216FF-0706-4814-A116-7944AB5C7797}" type="presOf" srcId="{C447D573-8533-47E7-A54B-6E534BB392DA}" destId="{A6AD5D28-13C2-4C61-B69E-957127C0C2C2}" srcOrd="0" destOrd="0" presId="urn:microsoft.com/office/officeart/2005/8/layout/hierarchy2"/>
    <dgm:cxn modelId="{E738C7E8-78CB-4CBD-B306-8627F25DB605}" type="presOf" srcId="{B65D78A4-0748-42A6-A80A-477483AB9062}" destId="{076866B8-8C0E-4C0F-B5B7-9A34A27E2322}" srcOrd="0" destOrd="0" presId="urn:microsoft.com/office/officeart/2005/8/layout/hierarchy2"/>
    <dgm:cxn modelId="{F06EB6C2-2DFB-4EE8-8B0B-11749492B379}" type="presOf" srcId="{1D41904C-0204-4347-9207-F8D2B2447CEA}" destId="{64B84292-4E59-45ED-882C-1896324085AD}" srcOrd="0" destOrd="0" presId="urn:microsoft.com/office/officeart/2005/8/layout/hierarchy2"/>
    <dgm:cxn modelId="{2842BC49-961A-416B-AF30-07B2A613473B}" type="presOf" srcId="{AC8F3683-1E53-454A-8A13-5490553110B0}" destId="{CFC9F212-0618-4EA6-9AD4-DB5D51E56CF7}" srcOrd="0" destOrd="0" presId="urn:microsoft.com/office/officeart/2005/8/layout/hierarchy2"/>
    <dgm:cxn modelId="{92465C6C-267F-4B59-8FCD-7AD044CC7B83}" type="presOf" srcId="{5497F06E-B209-44D6-BC9D-620CD44A4DDE}" destId="{D9D264E6-F1FA-4EE4-99EE-EE016FE766E6}" srcOrd="0" destOrd="0" presId="urn:microsoft.com/office/officeart/2005/8/layout/hierarchy2"/>
    <dgm:cxn modelId="{491782E7-5D09-4CC2-9C09-C3A6CE75DCDC}" type="presOf" srcId="{B65D78A4-0748-42A6-A80A-477483AB9062}" destId="{F3E62EBC-C96A-468A-88EF-FB120345BDC7}" srcOrd="1" destOrd="0" presId="urn:microsoft.com/office/officeart/2005/8/layout/hierarchy2"/>
    <dgm:cxn modelId="{BD28B684-89A8-4B25-B841-4A98B413FA28}" type="presOf" srcId="{02AB72EC-2130-4E88-909C-1BD939E72695}" destId="{BF097015-9911-4BC5-AB78-24921C845CE5}" srcOrd="1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AD27E2D9-9477-47EA-A2A1-C157EA93B00C}" type="presOf" srcId="{B3404CEF-7EE2-4E5F-99B0-9E877C2B8B7F}" destId="{14C71B0E-2B3D-46F9-BEDA-23501E5F81B0}" srcOrd="0" destOrd="0" presId="urn:microsoft.com/office/officeart/2005/8/layout/hierarchy2"/>
    <dgm:cxn modelId="{7188E13C-E90D-4B74-AC20-2EB7707AE24A}" type="presOf" srcId="{02AB72EC-2130-4E88-909C-1BD939E72695}" destId="{8EDBEAB9-4869-48AC-BF3F-CD66020464C8}" srcOrd="0" destOrd="0" presId="urn:microsoft.com/office/officeart/2005/8/layout/hierarchy2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43702EE0-9473-4410-9D53-B866D600AA5B}" type="presOf" srcId="{FEF46B1F-A49D-496E-8A59-9100D4AD8237}" destId="{B40CACAF-5D02-4E42-9A00-2107B9771FFD}" srcOrd="0" destOrd="0" presId="urn:microsoft.com/office/officeart/2005/8/layout/hierarchy2"/>
    <dgm:cxn modelId="{616E5FEB-0D84-46FA-AA34-69A1ECDD356F}" type="presOf" srcId="{68F43ED9-5B1A-4C5E-80D1-6D584B90AE05}" destId="{CED97FE7-2414-454E-8ACF-457884326C7E}" srcOrd="0" destOrd="0" presId="urn:microsoft.com/office/officeart/2005/8/layout/hierarchy2"/>
    <dgm:cxn modelId="{DF56DAC3-DCA9-4D0C-97B6-413922C4AADE}" type="presOf" srcId="{3744B027-51CC-40FF-B874-084CD55F7FB1}" destId="{D15441CE-FF78-46FF-9AC2-0003898D3D44}" srcOrd="0" destOrd="0" presId="urn:microsoft.com/office/officeart/2005/8/layout/hierarchy2"/>
    <dgm:cxn modelId="{4E89B11C-666F-4163-BAAD-F3EF54B93244}" type="presOf" srcId="{FEF46B1F-A49D-496E-8A59-9100D4AD8237}" destId="{2B1FA5C2-CB5A-45BD-8402-DCB8A2099FC3}" srcOrd="1" destOrd="0" presId="urn:microsoft.com/office/officeart/2005/8/layout/hierarchy2"/>
    <dgm:cxn modelId="{AF715F58-C0C0-4375-970F-96EFBD39E1B9}" type="presOf" srcId="{1D41904C-0204-4347-9207-F8D2B2447CEA}" destId="{F69A07A1-3F84-4819-9F81-F29B30AFE43B}" srcOrd="1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7A6045B7-6FC7-4EFE-8418-E934602AF588}" type="presOf" srcId="{B948E1E1-C516-4317-ACF7-2CB02EA54CE2}" destId="{ABB936A7-76BC-4EAF-BC77-1F9B256CB369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1AA6E3EF-F198-4B76-A6D6-714E6C83A984}" type="presOf" srcId="{CF35B6DF-71F4-44F5-8398-6F222709C4BE}" destId="{FAE274D9-F0D7-495C-8B0C-EC8E2EB5264E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DD7D3040-1070-435D-8F05-221931381BC7}" type="presOf" srcId="{3744B027-51CC-40FF-B874-084CD55F7FB1}" destId="{02856176-468B-4079-B04D-D714CD10E310}" srcOrd="1" destOrd="0" presId="urn:microsoft.com/office/officeart/2005/8/layout/hierarchy2"/>
    <dgm:cxn modelId="{79ED1825-26DE-4B56-A137-FD72F323CBED}" type="presParOf" srcId="{D9D264E6-F1FA-4EE4-99EE-EE016FE766E6}" destId="{053DB141-AFDA-4B3F-8571-C7A918345C0D}" srcOrd="0" destOrd="0" presId="urn:microsoft.com/office/officeart/2005/8/layout/hierarchy2"/>
    <dgm:cxn modelId="{A5B92F63-C1FF-49C9-95AE-3B086319D365}" type="presParOf" srcId="{053DB141-AFDA-4B3F-8571-C7A918345C0D}" destId="{ABB936A7-76BC-4EAF-BC77-1F9B256CB369}" srcOrd="0" destOrd="0" presId="urn:microsoft.com/office/officeart/2005/8/layout/hierarchy2"/>
    <dgm:cxn modelId="{28BF2E39-63FB-4434-B8E0-A9CFF876A700}" type="presParOf" srcId="{053DB141-AFDA-4B3F-8571-C7A918345C0D}" destId="{0853222E-993C-48EC-8D30-6BB13A716C73}" srcOrd="1" destOrd="0" presId="urn:microsoft.com/office/officeart/2005/8/layout/hierarchy2"/>
    <dgm:cxn modelId="{C0358B03-5BB3-4BED-A145-A27029E128A6}" type="presParOf" srcId="{0853222E-993C-48EC-8D30-6BB13A716C73}" destId="{B40CACAF-5D02-4E42-9A00-2107B9771FFD}" srcOrd="0" destOrd="0" presId="urn:microsoft.com/office/officeart/2005/8/layout/hierarchy2"/>
    <dgm:cxn modelId="{69757B89-D264-4F1C-8CB5-2BEE7D5258C9}" type="presParOf" srcId="{B40CACAF-5D02-4E42-9A00-2107B9771FFD}" destId="{2B1FA5C2-CB5A-45BD-8402-DCB8A2099FC3}" srcOrd="0" destOrd="0" presId="urn:microsoft.com/office/officeart/2005/8/layout/hierarchy2"/>
    <dgm:cxn modelId="{554FE6FA-8954-435F-A206-746DF434018F}" type="presParOf" srcId="{0853222E-993C-48EC-8D30-6BB13A716C73}" destId="{55F3B912-2E80-4692-9B33-527D985ACADD}" srcOrd="1" destOrd="0" presId="urn:microsoft.com/office/officeart/2005/8/layout/hierarchy2"/>
    <dgm:cxn modelId="{EE76B013-4EFC-4D9D-A867-4D4BC15F8EBA}" type="presParOf" srcId="{55F3B912-2E80-4692-9B33-527D985ACADD}" destId="{CFC9F212-0618-4EA6-9AD4-DB5D51E56CF7}" srcOrd="0" destOrd="0" presId="urn:microsoft.com/office/officeart/2005/8/layout/hierarchy2"/>
    <dgm:cxn modelId="{13F2A259-D061-46B0-A0B7-7865CEDB01E9}" type="presParOf" srcId="{55F3B912-2E80-4692-9B33-527D985ACADD}" destId="{A864ECEB-F25E-4573-A1B2-066EF77F8F65}" srcOrd="1" destOrd="0" presId="urn:microsoft.com/office/officeart/2005/8/layout/hierarchy2"/>
    <dgm:cxn modelId="{BA91D4FF-F39F-44AF-B54E-B9977860ABD3}" type="presParOf" srcId="{A864ECEB-F25E-4573-A1B2-066EF77F8F65}" destId="{076866B8-8C0E-4C0F-B5B7-9A34A27E2322}" srcOrd="0" destOrd="0" presId="urn:microsoft.com/office/officeart/2005/8/layout/hierarchy2"/>
    <dgm:cxn modelId="{CDB29C23-E084-4BEC-92FD-4ADF541EDCB7}" type="presParOf" srcId="{076866B8-8C0E-4C0F-B5B7-9A34A27E2322}" destId="{F3E62EBC-C96A-468A-88EF-FB120345BDC7}" srcOrd="0" destOrd="0" presId="urn:microsoft.com/office/officeart/2005/8/layout/hierarchy2"/>
    <dgm:cxn modelId="{60781BB4-E164-4FF7-B743-351B870E0D8C}" type="presParOf" srcId="{A864ECEB-F25E-4573-A1B2-066EF77F8F65}" destId="{8B8EDA40-7AAC-487D-AEF8-C630550152E1}" srcOrd="1" destOrd="0" presId="urn:microsoft.com/office/officeart/2005/8/layout/hierarchy2"/>
    <dgm:cxn modelId="{D0D47B6D-8B75-4DFC-80AD-40F3F3BD1BBD}" type="presParOf" srcId="{8B8EDA40-7AAC-487D-AEF8-C630550152E1}" destId="{FAE274D9-F0D7-495C-8B0C-EC8E2EB5264E}" srcOrd="0" destOrd="0" presId="urn:microsoft.com/office/officeart/2005/8/layout/hierarchy2"/>
    <dgm:cxn modelId="{024EEAA8-B9ED-4C2F-926B-1E6923913388}" type="presParOf" srcId="{8B8EDA40-7AAC-487D-AEF8-C630550152E1}" destId="{DB94D4A9-E31F-444B-8FFD-37A0B17149CB}" srcOrd="1" destOrd="0" presId="urn:microsoft.com/office/officeart/2005/8/layout/hierarchy2"/>
    <dgm:cxn modelId="{07551DE2-5180-4FE2-B545-081727C28DF5}" type="presParOf" srcId="{0853222E-993C-48EC-8D30-6BB13A716C73}" destId="{D15441CE-FF78-46FF-9AC2-0003898D3D44}" srcOrd="2" destOrd="0" presId="urn:microsoft.com/office/officeart/2005/8/layout/hierarchy2"/>
    <dgm:cxn modelId="{8245CEB5-3919-465E-837A-A2AB0A0EDC19}" type="presParOf" srcId="{D15441CE-FF78-46FF-9AC2-0003898D3D44}" destId="{02856176-468B-4079-B04D-D714CD10E310}" srcOrd="0" destOrd="0" presId="urn:microsoft.com/office/officeart/2005/8/layout/hierarchy2"/>
    <dgm:cxn modelId="{4A2D97F7-9BD5-4EAC-BFFC-C5C7BD4C861D}" type="presParOf" srcId="{0853222E-993C-48EC-8D30-6BB13A716C73}" destId="{97E5267E-AFF8-43CD-BA64-DEE3525A789B}" srcOrd="3" destOrd="0" presId="urn:microsoft.com/office/officeart/2005/8/layout/hierarchy2"/>
    <dgm:cxn modelId="{5B712281-D069-4291-9182-7F3747CB5854}" type="presParOf" srcId="{97E5267E-AFF8-43CD-BA64-DEE3525A789B}" destId="{CED97FE7-2414-454E-8ACF-457884326C7E}" srcOrd="0" destOrd="0" presId="urn:microsoft.com/office/officeart/2005/8/layout/hierarchy2"/>
    <dgm:cxn modelId="{5E675B6A-522E-43CE-9F41-87DAB1DB61B3}" type="presParOf" srcId="{97E5267E-AFF8-43CD-BA64-DEE3525A789B}" destId="{36287ED0-4549-43FC-BB9F-E4E259DA4C96}" srcOrd="1" destOrd="0" presId="urn:microsoft.com/office/officeart/2005/8/layout/hierarchy2"/>
    <dgm:cxn modelId="{B59FC305-488A-43D4-B44C-F817A7A33A1E}" type="presParOf" srcId="{36287ED0-4549-43FC-BB9F-E4E259DA4C96}" destId="{64B84292-4E59-45ED-882C-1896324085AD}" srcOrd="0" destOrd="0" presId="urn:microsoft.com/office/officeart/2005/8/layout/hierarchy2"/>
    <dgm:cxn modelId="{6D144AC5-C139-4C94-874A-A93087FB610E}" type="presParOf" srcId="{64B84292-4E59-45ED-882C-1896324085AD}" destId="{F69A07A1-3F84-4819-9F81-F29B30AFE43B}" srcOrd="0" destOrd="0" presId="urn:microsoft.com/office/officeart/2005/8/layout/hierarchy2"/>
    <dgm:cxn modelId="{393AADC0-9FA9-4FCF-9732-D00D3F817874}" type="presParOf" srcId="{36287ED0-4549-43FC-BB9F-E4E259DA4C96}" destId="{29E59516-8902-4C51-A80A-74218AD7FA8E}" srcOrd="1" destOrd="0" presId="urn:microsoft.com/office/officeart/2005/8/layout/hierarchy2"/>
    <dgm:cxn modelId="{B3F5ED56-42CF-4B3F-8A38-656039E4139D}" type="presParOf" srcId="{29E59516-8902-4C51-A80A-74218AD7FA8E}" destId="{A6AD5D28-13C2-4C61-B69E-957127C0C2C2}" srcOrd="0" destOrd="0" presId="urn:microsoft.com/office/officeart/2005/8/layout/hierarchy2"/>
    <dgm:cxn modelId="{DE49D07A-F682-4A26-A8EE-426C1F671CA2}" type="presParOf" srcId="{29E59516-8902-4C51-A80A-74218AD7FA8E}" destId="{FEA6F7CF-F5F8-4032-9ADE-0BDB81A9624F}" srcOrd="1" destOrd="0" presId="urn:microsoft.com/office/officeart/2005/8/layout/hierarchy2"/>
    <dgm:cxn modelId="{0D103725-A77D-4174-B3E6-E8C24F1B016E}" type="presParOf" srcId="{36287ED0-4549-43FC-BB9F-E4E259DA4C96}" destId="{8EDBEAB9-4869-48AC-BF3F-CD66020464C8}" srcOrd="2" destOrd="0" presId="urn:microsoft.com/office/officeart/2005/8/layout/hierarchy2"/>
    <dgm:cxn modelId="{4B37BAA4-9501-4037-8E78-A89B239FECC8}" type="presParOf" srcId="{8EDBEAB9-4869-48AC-BF3F-CD66020464C8}" destId="{BF097015-9911-4BC5-AB78-24921C845CE5}" srcOrd="0" destOrd="0" presId="urn:microsoft.com/office/officeart/2005/8/layout/hierarchy2"/>
    <dgm:cxn modelId="{BAFDCD66-8C5B-4A7B-8579-4F9E62CB3B31}" type="presParOf" srcId="{36287ED0-4549-43FC-BB9F-E4E259DA4C96}" destId="{AD1B4BEE-91E5-4ED0-B4F4-12D6A3B229E6}" srcOrd="3" destOrd="0" presId="urn:microsoft.com/office/officeart/2005/8/layout/hierarchy2"/>
    <dgm:cxn modelId="{3A43EABC-D5CE-43D8-8267-83D83048B0CA}" type="presParOf" srcId="{AD1B4BEE-91E5-4ED0-B4F4-12D6A3B229E6}" destId="{14C71B0E-2B3D-46F9-BEDA-23501E5F81B0}" srcOrd="0" destOrd="0" presId="urn:microsoft.com/office/officeart/2005/8/layout/hierarchy2"/>
    <dgm:cxn modelId="{A2E23F40-0FE4-48C3-ACC9-093E76ED005F}" type="presParOf" srcId="{AD1B4BEE-91E5-4ED0-B4F4-12D6A3B229E6}" destId="{EBF85C01-AA80-4802-9BBC-2BB5D9520753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20.12.2022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17AA6-6E2E-4F92-85AB-52A96E84FD04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7412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4E880-704A-4356-9D81-568166A9BC4C}" type="slidenum">
              <a:rPr lang="tr-TR" altLang="tr-TR"/>
              <a:pPr/>
              <a:t>19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946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029E5B-E050-4AFF-9D95-D94EABAD3D62}" type="slidenum">
              <a:rPr lang="tr-TR" altLang="tr-TR"/>
              <a:pPr/>
              <a:t>20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5300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095EDE-7FCF-4A58-BC9F-B92495EA4D69}" type="slidenum">
              <a:rPr lang="tr-TR" altLang="tr-TR"/>
              <a:pPr/>
              <a:t>21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7348" name="Slayt Numarası Yer Tutucus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D57AB0-50A3-4986-8C56-59B9D30E0DF2}" type="slidenum">
              <a:rPr lang="tr-TR" altLang="tr-TR">
                <a:solidFill>
                  <a:srgbClr val="000000"/>
                </a:solidFill>
              </a:rPr>
              <a:pPr/>
              <a:t>22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17AA6-6E2E-4F92-85AB-52A96E84FD04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17AA6-6E2E-4F92-85AB-52A96E84FD04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20.12.2022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katlas.yok.gov.t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0" y="0"/>
            <a:ext cx="6748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ORTAÖĞRETİM KURUMLARI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TANITIMI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 2022-2023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D:\Users\Hp\Desktop\l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68" y="1"/>
            <a:ext cx="2564532" cy="2465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Hp\Desktop\sinav-kaygis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143122"/>
            <a:ext cx="2664296" cy="2673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Hp\Desktop\dunyanin-heryerinden-canli-d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624361"/>
            <a:ext cx="2226716" cy="2519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0210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659126"/>
          </a:xfrm>
        </p:spPr>
        <p:txBody>
          <a:bodyPr lIns="74066" tIns="37033" rIns="74066" bIns="37033">
            <a:normAutofit/>
          </a:bodyPr>
          <a:lstStyle/>
          <a:p>
            <a:r>
              <a:rPr lang="tr-TR" sz="3200" b="1" dirty="0" smtClean="0"/>
              <a:t>MANİSA da</a:t>
            </a:r>
            <a:r>
              <a:rPr lang="tr-TR" sz="3200" b="1" dirty="0"/>
              <a:t>, </a:t>
            </a:r>
            <a:r>
              <a:rPr lang="tr-TR" sz="3200" b="1" dirty="0">
                <a:solidFill>
                  <a:srgbClr val="7030A0"/>
                </a:solidFill>
              </a:rPr>
              <a:t>LGS sınavı </a:t>
            </a:r>
            <a:r>
              <a:rPr lang="tr-TR" sz="3200" b="1" dirty="0"/>
              <a:t>ile öğrenci alan </a:t>
            </a:r>
            <a:r>
              <a:rPr lang="tr-TR" sz="3200" b="1" dirty="0" smtClean="0">
                <a:solidFill>
                  <a:srgbClr val="FF0000"/>
                </a:solidFill>
              </a:rPr>
              <a:t>11 </a:t>
            </a:r>
            <a:r>
              <a:rPr lang="tr-TR" sz="3200" b="1" dirty="0">
                <a:solidFill>
                  <a:srgbClr val="FF0000"/>
                </a:solidFill>
              </a:rPr>
              <a:t>tane Anadolu Lisesi </a:t>
            </a:r>
            <a:r>
              <a:rPr lang="tr-TR" sz="3200" b="1" dirty="0"/>
              <a:t>bulunmaktadır. </a:t>
            </a:r>
            <a:br>
              <a:rPr lang="tr-TR" sz="3200" b="1" dirty="0"/>
            </a:b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000100" y="285734"/>
          <a:ext cx="7429551" cy="47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3"/>
                <a:gridCol w="1643074"/>
                <a:gridCol w="1285884"/>
              </a:tblGrid>
              <a:tr h="50280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OKUL</a:t>
                      </a:r>
                      <a:r>
                        <a:rPr lang="tr-TR" sz="1400" baseline="0" dirty="0" smtClean="0"/>
                        <a:t> ADI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TABAN PUAN 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YÜZDELİK DİLİM</a:t>
                      </a:r>
                      <a:endParaRPr lang="tr-TR" sz="1400" dirty="0"/>
                    </a:p>
                  </a:txBody>
                  <a:tcPr/>
                </a:tc>
              </a:tr>
              <a:tr h="36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Şehzadeler Gediz Anadolu Lisesi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435,6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4,52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Fatih Anadolu</a:t>
                      </a:r>
                      <a:r>
                        <a:rPr lang="tr-TR" sz="1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Lisesi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426,9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5,66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Salihli 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Mehmetçik</a:t>
                      </a: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Anadolu</a:t>
                      </a: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Lisesi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397,4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10,38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Akhisar Şeyh İsa Anadolu </a:t>
                      </a:r>
                      <a:r>
                        <a:rPr lang="tr-TR" sz="1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Lisesi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378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14,07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02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Soma Cemil Meriç Anadolu Lisesi</a:t>
                      </a:r>
                    </a:p>
                    <a:p>
                      <a:endParaRPr lang="tr-T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369,3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15,9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Alaşehir Ahmet Altan Anadolu Lisesi</a:t>
                      </a:r>
                      <a:endParaRPr lang="tr-TR" sz="1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19,71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4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Saruhanlı Anadolu Lisesi</a:t>
                      </a:r>
                      <a:endParaRPr lang="tr-TR" sz="1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344,7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21,82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4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Kula Bekir </a:t>
                      </a:r>
                      <a:r>
                        <a:rPr lang="tr-TR" sz="1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Sacide</a:t>
                      </a: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Keleşoğlu</a:t>
                      </a: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Anadolu Lisesi</a:t>
                      </a:r>
                      <a:endParaRPr lang="tr-TR" sz="1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23,08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4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Turgutlu Lisesi</a:t>
                      </a:r>
                      <a:endParaRPr lang="tr-TR" sz="1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328,26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26,51 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4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Selendi Anadolu Lisesi</a:t>
                      </a:r>
                      <a:endParaRPr lang="tr-TR" sz="1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310,4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32,4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4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Kırkağaç Eczacı Engin </a:t>
                      </a:r>
                      <a:r>
                        <a:rPr lang="tr-TR" sz="1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Ümmetoğlu</a:t>
                      </a: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Anadolu Lisesi</a:t>
                      </a:r>
                      <a:endParaRPr lang="tr-TR" sz="14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251,3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59,48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 lIns="74066" tIns="37033" rIns="74066" bIns="37033">
            <a:normAutofit fontScale="90000"/>
          </a:bodyPr>
          <a:lstStyle/>
          <a:p>
            <a:pPr algn="ctr"/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9028754"/>
              </p:ext>
            </p:extLst>
          </p:nvPr>
        </p:nvGraphicFramePr>
        <p:xfrm>
          <a:off x="1071539" y="991520"/>
          <a:ext cx="6500858" cy="2768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2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C000"/>
                          </a:solidFill>
                          <a:latin typeface="+mj-lt"/>
                          <a:cs typeface="Times New Roman" pitchFamily="18" charset="0"/>
                        </a:rPr>
                        <a:t>TURGUTLU</a:t>
                      </a:r>
                      <a:r>
                        <a:rPr lang="tr-TR" sz="2000" b="1" baseline="0" dirty="0" smtClean="0">
                          <a:solidFill>
                            <a:srgbClr val="FFC000"/>
                          </a:solidFill>
                          <a:latin typeface="+mj-lt"/>
                          <a:cs typeface="Times New Roman" pitchFamily="18" charset="0"/>
                        </a:rPr>
                        <a:t>  </a:t>
                      </a:r>
                      <a:r>
                        <a:rPr lang="tr-TR" sz="2000" b="1" dirty="0" smtClean="0">
                          <a:solidFill>
                            <a:srgbClr val="FFC000"/>
                          </a:solidFill>
                          <a:latin typeface="+mj-lt"/>
                          <a:cs typeface="Times New Roman" pitchFamily="18" charset="0"/>
                        </a:rPr>
                        <a:t>ANADOLU LİSELERİ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rgbClr val="FFC000"/>
                          </a:solidFill>
                          <a:latin typeface="+mj-lt"/>
                          <a:cs typeface="Times New Roman" pitchFamily="18" charset="0"/>
                        </a:rPr>
                        <a:t>-Sınavsız Yerel Yerleştirme-</a:t>
                      </a: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  <a:t/>
                      </a:r>
                      <a:br>
                        <a:rPr lang="tr-TR" sz="2000" b="1" dirty="0" smtClean="0">
                          <a:solidFill>
                            <a:srgbClr val="FF0000"/>
                          </a:solidFill>
                          <a:latin typeface="+mj-lt"/>
                          <a:cs typeface="Times New Roman" pitchFamily="18" charset="0"/>
                        </a:rPr>
                      </a:br>
                      <a:endParaRPr lang="tr-TR" sz="20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2218" marR="6221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Turgutlu Anadolu Lisesi                          </a:t>
                      </a:r>
                      <a:r>
                        <a:rPr kumimoji="0" lang="tr-T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2022 OBP-  </a:t>
                      </a:r>
                      <a:r>
                        <a:rPr kumimoji="0" lang="tr-TR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93,8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2218" marR="6221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Senem Aka Anadolu Lisesi                      </a:t>
                      </a:r>
                      <a:r>
                        <a:rPr kumimoji="0" lang="tr-TR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2022 OBP-</a:t>
                      </a:r>
                      <a:r>
                        <a:rPr kumimoji="0" lang="tr-TR" sz="16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 89,5</a:t>
                      </a:r>
                      <a:endParaRPr kumimoji="0" lang="tr-TR" sz="1600" b="1" kern="12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2218" marR="6221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2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Niyazi Üzmez Anadolu Lisesi               </a:t>
                      </a:r>
                      <a:r>
                        <a:rPr lang="tr-TR" sz="1600" b="1" baseline="0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   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2022 OBP-  </a:t>
                      </a:r>
                      <a:r>
                        <a:rPr lang="tr-TR" sz="1600" b="1" baseline="0" dirty="0" smtClean="0">
                          <a:solidFill>
                            <a:srgbClr val="FF0000"/>
                          </a:solidFill>
                          <a:latin typeface="+mj-lt"/>
                          <a:ea typeface="Calibri"/>
                          <a:cs typeface="Times New Roman" pitchFamily="18" charset="0"/>
                        </a:rPr>
                        <a:t>86,3</a:t>
                      </a:r>
                      <a:endParaRPr lang="tr-TR" sz="16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2218" marR="62218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SOSYAL BİLİMLER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LİSELERİ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3608" y="987574"/>
            <a:ext cx="77768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Sosyal Bilimler Liseleri</a:t>
            </a:r>
          </a:p>
          <a:p>
            <a:pPr>
              <a:buClr>
                <a:srgbClr val="C00000"/>
              </a:buClr>
            </a:pPr>
            <a:endParaRPr lang="tr-T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tr-TR" b="1" dirty="0">
                <a:solidFill>
                  <a:srgbClr val="FF0000"/>
                </a:solidFill>
              </a:rPr>
              <a:t>Bu liselerin amacı: </a:t>
            </a:r>
            <a:r>
              <a:rPr lang="tr-TR" b="1" dirty="0"/>
              <a:t>Sosyal Bilimler (Felsefe, Psikoloji, Sosyoloji, Mantık vb.) ve Edebiyat alanlarına karşı ilgi ve yeteneği olan öğrencilerin kendini yetiştirmelerine ve de üniversitede kendilerine uygun bölümlere hazırlıklı gitmelerine yardımcı </a:t>
            </a:r>
            <a:r>
              <a:rPr lang="tr-TR" b="1" dirty="0" smtClean="0"/>
              <a:t>olmaktır.</a:t>
            </a:r>
          </a:p>
          <a:p>
            <a:endParaRPr lang="tr-TR" b="1" dirty="0" smtClean="0"/>
          </a:p>
          <a:p>
            <a:r>
              <a:rPr lang="tr-TR" b="1" dirty="0"/>
              <a:t>-</a:t>
            </a:r>
            <a:r>
              <a:rPr lang="tr-TR" b="1" dirty="0" smtClean="0"/>
              <a:t>Eğitim </a:t>
            </a:r>
            <a:r>
              <a:rPr lang="tr-TR" b="1" dirty="0"/>
              <a:t>süresi 5 yıldır. Çünkü 1 yıl hazırlık var</a:t>
            </a:r>
            <a:r>
              <a:rPr lang="tr-TR" b="1" dirty="0" smtClean="0"/>
              <a:t>.</a:t>
            </a:r>
          </a:p>
          <a:p>
            <a:pPr algn="just"/>
            <a:endParaRPr lang="tr-TR" sz="2000" dirty="0"/>
          </a:p>
        </p:txBody>
      </p:sp>
      <p:pic>
        <p:nvPicPr>
          <p:cNvPr id="9" name="Picture 2" descr="D:\Okul Psikolojik Danışmanlığı\ÇARDAK İHO\Liseler\Cemil Meriç S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3562" y="3286130"/>
            <a:ext cx="3284102" cy="1857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6775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152363"/>
            <a:ext cx="7515250" cy="4480360"/>
          </a:xfrm>
        </p:spPr>
        <p:txBody>
          <a:bodyPr lIns="74066" tIns="37033" rIns="74066" bIns="37033">
            <a:normAutofit fontScale="25000" lnSpcReduction="20000"/>
          </a:bodyPr>
          <a:lstStyle/>
          <a:p>
            <a:pPr lvl="0"/>
            <a:r>
              <a:rPr lang="tr-TR" sz="6500" b="1" dirty="0">
                <a:solidFill>
                  <a:srgbClr val="FF0000"/>
                </a:solidFill>
              </a:rPr>
              <a:t>SOSYAL BİLİMLER LİSESİ</a:t>
            </a:r>
          </a:p>
          <a:p>
            <a:pPr lvl="0">
              <a:buNone/>
            </a:pPr>
            <a:r>
              <a:rPr lang="tr-TR" sz="6500" b="1" dirty="0"/>
              <a:t> </a:t>
            </a:r>
            <a:endParaRPr lang="tr-TR" sz="6500" dirty="0"/>
          </a:p>
          <a:p>
            <a:pPr>
              <a:buNone/>
            </a:pPr>
            <a:r>
              <a:rPr lang="tr-TR" sz="5600" b="1" dirty="0">
                <a:solidFill>
                  <a:srgbClr val="7030A0"/>
                </a:solidFill>
              </a:rPr>
              <a:t>*Sosyal Bilimler Lisesi‘</a:t>
            </a:r>
            <a:r>
              <a:rPr lang="tr-TR" sz="5600" b="1" dirty="0" err="1">
                <a:solidFill>
                  <a:srgbClr val="7030A0"/>
                </a:solidFill>
              </a:rPr>
              <a:t>nin</a:t>
            </a:r>
            <a:r>
              <a:rPr lang="tr-TR" sz="5600" b="1" dirty="0">
                <a:solidFill>
                  <a:srgbClr val="7030A0"/>
                </a:solidFill>
              </a:rPr>
              <a:t> amaçları arasında; Sosyal Bilimler ve Edebiyat alanında </a:t>
            </a:r>
          </a:p>
          <a:p>
            <a:pPr>
              <a:buNone/>
            </a:pPr>
            <a:r>
              <a:rPr lang="tr-TR" sz="5600" b="1" dirty="0">
                <a:solidFill>
                  <a:srgbClr val="7030A0"/>
                </a:solidFill>
              </a:rPr>
              <a:t>ihtiyaç duyulan nitelikli bilim adamlarını yetiştirmek, zeka düzeyleri ile edebiyat</a:t>
            </a:r>
          </a:p>
          <a:p>
            <a:pPr>
              <a:buNone/>
            </a:pPr>
            <a:r>
              <a:rPr lang="tr-TR" sz="5600" b="1" dirty="0">
                <a:solidFill>
                  <a:srgbClr val="7030A0"/>
                </a:solidFill>
              </a:rPr>
              <a:t>ve sosyal bilimler alanlarındaki ilgi ve yetenekleri üst düzeyde olan öğrencileri bu </a:t>
            </a:r>
          </a:p>
          <a:p>
            <a:pPr>
              <a:buNone/>
            </a:pPr>
            <a:r>
              <a:rPr lang="tr-TR" sz="5600" b="1" dirty="0">
                <a:solidFill>
                  <a:srgbClr val="7030A0"/>
                </a:solidFill>
              </a:rPr>
              <a:t>alanda yüksek öğretime hazırlamak yer almaktadır.</a:t>
            </a:r>
            <a:endParaRPr lang="tr-TR" sz="56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5600" b="1" dirty="0"/>
              <a:t> </a:t>
            </a:r>
            <a:endParaRPr lang="tr-TR" sz="5600" dirty="0"/>
          </a:p>
          <a:p>
            <a:pPr>
              <a:buNone/>
            </a:pPr>
            <a:r>
              <a:rPr lang="tr-TR" sz="5600" b="1" dirty="0"/>
              <a:t>*Ayrıca amaçlarından biri de siyaset ve bürokrasiye kültürlü; devleti ve </a:t>
            </a:r>
          </a:p>
          <a:p>
            <a:pPr>
              <a:buNone/>
            </a:pPr>
            <a:r>
              <a:rPr lang="tr-TR" sz="5600" b="1" dirty="0"/>
              <a:t>demokrasiyi iyi tanıyan, ona işlerlik kazandıracak elemanları yetiştirmektir.</a:t>
            </a:r>
            <a:endParaRPr lang="tr-TR" sz="5600" dirty="0"/>
          </a:p>
          <a:p>
            <a:pPr>
              <a:buNone/>
            </a:pPr>
            <a:endParaRPr lang="tr-TR" sz="5600" dirty="0"/>
          </a:p>
          <a:p>
            <a:pPr>
              <a:buNone/>
            </a:pPr>
            <a:r>
              <a:rPr lang="tr-TR" sz="5600" b="1" dirty="0">
                <a:solidFill>
                  <a:srgbClr val="7030A0"/>
                </a:solidFill>
              </a:rPr>
              <a:t>*Bu okullarda öğretim süresi 1 yılı hazırlık olmak. üzere 5 yıldır.</a:t>
            </a:r>
            <a:endParaRPr lang="tr-TR" sz="5600" dirty="0">
              <a:solidFill>
                <a:srgbClr val="7030A0"/>
              </a:solidFill>
            </a:endParaRPr>
          </a:p>
          <a:p>
            <a:pPr>
              <a:buNone/>
            </a:pPr>
            <a:endParaRPr lang="tr-TR" sz="5600" dirty="0"/>
          </a:p>
          <a:p>
            <a:r>
              <a:rPr lang="tr-TR" sz="5600" b="1" dirty="0">
                <a:solidFill>
                  <a:srgbClr val="C00000"/>
                </a:solidFill>
              </a:rPr>
              <a:t>LİSEDE BULUNABİLECEK ALANLAR:</a:t>
            </a:r>
            <a:endParaRPr lang="tr-TR" sz="5600" dirty="0">
              <a:solidFill>
                <a:srgbClr val="C00000"/>
              </a:solidFill>
            </a:endParaRPr>
          </a:p>
          <a:p>
            <a:r>
              <a:rPr lang="tr-TR" sz="5600" b="1" dirty="0"/>
              <a:t>Alan seçimi olmamakla birlikte Talim Terbiye Kurulunun Sosyal Bilimler Lisesi </a:t>
            </a:r>
          </a:p>
          <a:p>
            <a:pPr>
              <a:buNone/>
            </a:pPr>
            <a:r>
              <a:rPr lang="tr-TR" sz="5600" b="1" dirty="0"/>
              <a:t>için oluşturduğu ders çizelgesi kapsamında eğitim verilmekte olup genel itibariyle </a:t>
            </a:r>
          </a:p>
          <a:p>
            <a:pPr>
              <a:buNone/>
            </a:pPr>
            <a:r>
              <a:rPr lang="tr-TR" sz="5600" b="1" u="sng" dirty="0">
                <a:solidFill>
                  <a:srgbClr val="C00000"/>
                </a:solidFill>
              </a:rPr>
              <a:t>TM(Türkçe Matematik) ve TS(Türkçe-Sosyal)</a:t>
            </a:r>
            <a:r>
              <a:rPr lang="tr-TR" sz="5600" b="1" u="sng" dirty="0"/>
              <a:t> </a:t>
            </a:r>
            <a:r>
              <a:rPr lang="tr-TR" sz="5600" b="1" dirty="0"/>
              <a:t>alanlarında yatkın bir program </a:t>
            </a:r>
          </a:p>
          <a:p>
            <a:pPr>
              <a:buNone/>
            </a:pPr>
            <a:r>
              <a:rPr lang="tr-TR" sz="5600" b="1" dirty="0"/>
              <a:t>uygulanmaktadır.</a:t>
            </a:r>
            <a:endParaRPr lang="tr-TR" sz="5600" dirty="0"/>
          </a:p>
          <a:p>
            <a:endParaRPr lang="tr-TR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4414" y="273844"/>
            <a:ext cx="7300936" cy="2659126"/>
          </a:xfrm>
        </p:spPr>
        <p:txBody>
          <a:bodyPr lIns="74066" tIns="37033" rIns="74066" bIns="37033">
            <a:normAutofit/>
          </a:bodyPr>
          <a:lstStyle/>
          <a:p>
            <a:r>
              <a:rPr lang="tr-TR" sz="3200" b="1" dirty="0"/>
              <a:t>MANİSA  </a:t>
            </a:r>
            <a:r>
              <a:rPr lang="tr-TR" sz="3200" b="1" dirty="0" smtClean="0"/>
              <a:t>da, </a:t>
            </a:r>
            <a:r>
              <a:rPr lang="tr-TR" sz="3200" b="1" dirty="0">
                <a:solidFill>
                  <a:srgbClr val="FF0000"/>
                </a:solidFill>
              </a:rPr>
              <a:t>2 tane Sosyal Bilimler Lisesi </a:t>
            </a:r>
            <a:r>
              <a:rPr lang="tr-TR" sz="3200" b="1" dirty="0"/>
              <a:t>bulunmaktadır. </a:t>
            </a:r>
            <a:br>
              <a:rPr lang="tr-TR" sz="3200" b="1" dirty="0"/>
            </a:b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071538" y="928676"/>
          <a:ext cx="750098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039"/>
                <a:gridCol w="1672523"/>
                <a:gridCol w="1368427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Okul Adı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Taban Puan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Yüzdelik Dilim</a:t>
                      </a:r>
                      <a:endParaRPr lang="tr-T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YUNUSEMRE / Manisa Sosyal Bilimler Lisesi</a:t>
                      </a:r>
                      <a:endParaRPr lang="tr-TR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395,5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10,72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SALİHLİ / Salihli Necip Fazıl Kısakürek Sosyal Bilimler Lisesi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-Hazırlık Sınıfı Yok-</a:t>
                      </a:r>
                      <a:endParaRPr lang="tr-TR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358,17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18,47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MESLEKÎ VE TEKNİK ANADOLU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2727" y="987574"/>
            <a:ext cx="77768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Meslekî Ve Teknik Anadolu Liseleri</a:t>
            </a:r>
          </a:p>
          <a:p>
            <a:pPr>
              <a:buClr>
                <a:srgbClr val="C00000"/>
              </a:buClr>
            </a:pPr>
            <a:endParaRPr lang="tr-T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1600" dirty="0"/>
              <a:t>Meslek liselerine gitmek için ne istediğinizi bilmeniz çok önemli!!!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/>
              <a:t>-</a:t>
            </a:r>
            <a:r>
              <a:rPr lang="tr-TR" sz="1600" b="1" dirty="0" smtClean="0">
                <a:solidFill>
                  <a:srgbClr val="FF0000"/>
                </a:solidFill>
              </a:rPr>
              <a:t>AMP </a:t>
            </a:r>
            <a:r>
              <a:rPr lang="tr-TR" sz="1600" b="1" dirty="0">
                <a:solidFill>
                  <a:srgbClr val="FF0000"/>
                </a:solidFill>
              </a:rPr>
              <a:t>meslek dersleri ağırlıklı </a:t>
            </a:r>
            <a:r>
              <a:rPr lang="tr-TR" sz="1600" b="1" dirty="0" smtClean="0">
                <a:solidFill>
                  <a:srgbClr val="FF0000"/>
                </a:solidFill>
              </a:rPr>
              <a:t>iken </a:t>
            </a:r>
            <a:r>
              <a:rPr lang="tr-TR" sz="1600" b="1" dirty="0" smtClean="0"/>
              <a:t>ATP </a:t>
            </a:r>
            <a:r>
              <a:rPr lang="tr-TR" sz="1600" b="1" dirty="0"/>
              <a:t>ise kültür dersleri ağırlıklı</a:t>
            </a:r>
            <a:r>
              <a:rPr lang="tr-TR" sz="1600" b="1" dirty="0" smtClean="0"/>
              <a:t>.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dirty="0" smtClean="0"/>
              <a:t>-Meslek </a:t>
            </a:r>
            <a:r>
              <a:rPr lang="tr-TR" sz="1600" dirty="0"/>
              <a:t>liseleri ile ilgili detaylı bilgi ve videolar için “meslekitanitim.gov.tr” adresindeki Mesleki ve Teknik Eğitim 1-2 ve Meslek Liseleri adlı videoları lütfen izleyin</a:t>
            </a:r>
            <a:r>
              <a:rPr lang="tr-TR" sz="1600" dirty="0" smtClean="0"/>
              <a:t>.</a:t>
            </a:r>
          </a:p>
          <a:p>
            <a:pPr algn="just"/>
            <a:endParaRPr lang="tr-TR" sz="1600" dirty="0"/>
          </a:p>
          <a:p>
            <a:pPr algn="just"/>
            <a:r>
              <a:rPr lang="tr-TR" sz="1600" dirty="0" smtClean="0"/>
              <a:t>-Tüm Mesleki ve Teknik Anadolu Liselerinde </a:t>
            </a:r>
            <a:r>
              <a:rPr lang="tr-TR" sz="1600" dirty="0"/>
              <a:t>staj yapılır ve asgari ücretin en az %30’u kadar maaş alınır. Ayrıca sigorta da yapılır.</a:t>
            </a:r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391028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Numarası Yer Tutucusu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68580" tIns="34290" rIns="68580" bIns="34290"/>
          <a:lstStyle/>
          <a:p>
            <a:fld id="{68ECE409-97CB-417A-9095-EEF930B4F5E7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7171" name="Rectangle 1"/>
          <p:cNvSpPr>
            <a:spLocks noGrp="1"/>
          </p:cNvSpPr>
          <p:nvPr>
            <p:ph idx="1"/>
          </p:nvPr>
        </p:nvSpPr>
        <p:spPr>
          <a:xfrm>
            <a:off x="628650" y="41672"/>
            <a:ext cx="7886700" cy="5716950"/>
          </a:xfrm>
        </p:spPr>
        <p:txBody>
          <a:bodyPr lIns="68580" tIns="34290" rIns="68580" bIns="34290" anchor="ctr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endParaRPr lang="tr-TR" sz="1500" b="1" dirty="0" smtClean="0">
              <a:solidFill>
                <a:srgbClr val="FF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tr-TR" sz="1500" b="1" dirty="0" smtClean="0">
              <a:solidFill>
                <a:srgbClr val="FF0000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tr-TR" sz="2000" b="1" dirty="0" smtClean="0">
                <a:latin typeface="Arial" charset="0"/>
                <a:ea typeface="Calibri" pitchFamily="34" charset="0"/>
                <a:cs typeface="Arial" charset="0"/>
              </a:rPr>
              <a:t>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tr-TR" sz="2000" b="1" dirty="0" smtClean="0">
                <a:latin typeface="Arial" charset="0"/>
                <a:ea typeface="Calibri" pitchFamily="34" charset="0"/>
                <a:cs typeface="Arial" charset="0"/>
              </a:rPr>
              <a:t>  </a:t>
            </a:r>
            <a:r>
              <a:rPr lang="tr-TR" sz="1500" b="1" dirty="0" smtClean="0">
                <a:latin typeface="Cambria" pitchFamily="18" charset="0"/>
                <a:ea typeface="Cambria" pitchFamily="18" charset="0"/>
                <a:cs typeface="Arial" charset="0"/>
              </a:rPr>
              <a:t>Ortaokul veya imam hatip ortaokulu üzerine öğrenim süresi 4 yıl olan yatılı yada gündüzlü olarak eğitim veren kurumlardır.</a:t>
            </a:r>
          </a:p>
          <a:p>
            <a:pPr marL="0" indent="0">
              <a:spcBef>
                <a:spcPct val="0"/>
              </a:spcBef>
              <a:buNone/>
            </a:pPr>
            <a:endParaRPr lang="tr-TR" sz="1500" b="1" dirty="0" smtClean="0">
              <a:latin typeface="Cambria" pitchFamily="18" charset="0"/>
              <a:ea typeface="Cambr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tr-TR" sz="15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Arial" charset="0"/>
              </a:rPr>
              <a:t>       Bu kurumlar;</a:t>
            </a:r>
          </a:p>
          <a:p>
            <a:pPr marL="0" indent="0">
              <a:spcBef>
                <a:spcPct val="0"/>
              </a:spcBef>
              <a:buNone/>
            </a:pPr>
            <a:endParaRPr lang="tr-TR" sz="1500" dirty="0" smtClean="0">
              <a:latin typeface="Cambria" pitchFamily="18" charset="0"/>
              <a:ea typeface="Cambria" pitchFamily="18" charset="0"/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Arial" charset="0"/>
              </a:rPr>
              <a:t>Endüstri Meslek Liseleri		.Kız Meslek liseleri</a:t>
            </a:r>
            <a:endParaRPr lang="tr-TR" sz="15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Arial" charset="0"/>
              </a:rPr>
              <a:t>Ticaret Meslek Liseleri 			.Sağlık Meslek Liseleri</a:t>
            </a:r>
            <a:endParaRPr lang="tr-TR" sz="15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Arial" charset="0"/>
              </a:rPr>
              <a:t>Turizm ve Otelcilik MTAL		.Adalet Meslek Lisesi</a:t>
            </a:r>
            <a:endParaRPr lang="tr-TR" sz="15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Arial" charset="0"/>
              </a:rPr>
              <a:t>İletişim Meslek Liseleri			.Denizcilik </a:t>
            </a:r>
            <a:r>
              <a:rPr lang="tr-TR" sz="15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Arial" charset="0"/>
              </a:rPr>
              <a:t>Mes</a:t>
            </a:r>
            <a:r>
              <a:rPr lang="tr-TR" sz="15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Arial" charset="0"/>
              </a:rPr>
              <a:t>.Liseleri</a:t>
            </a:r>
            <a:endParaRPr lang="tr-TR" sz="1500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  <a:cs typeface="Arial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Arial" charset="0"/>
              </a:rPr>
              <a:t>Denizcilik Meslek Liseleri		.Maliye Meslek Liseleri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Arial" charset="0"/>
              </a:rPr>
              <a:t>Tapu Kadastro MTAL			.Ziraat MTAL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tr-TR" sz="15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Arial" charset="0"/>
              </a:rPr>
              <a:t>Meteoroloji Meslek Liseleri vb.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tr-TR" sz="1500" b="1" dirty="0" smtClean="0">
              <a:latin typeface="Cambria" pitchFamily="18" charset="0"/>
              <a:ea typeface="Cambria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</a:pPr>
            <a:r>
              <a:rPr lang="tr-TR" sz="1500" b="1" dirty="0" smtClean="0">
                <a:latin typeface="Cambria" pitchFamily="18" charset="0"/>
                <a:ea typeface="Cambria" pitchFamily="18" charset="0"/>
                <a:cs typeface="Arial" charset="0"/>
              </a:rPr>
              <a:t>Bu okulların hepsi Mesleki ve Teknik Anadolu Lisesi diye adlandırılır.</a:t>
            </a: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tr-TR" sz="1800" b="1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tr-TR" sz="1800" b="1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tr-TR" sz="1800" b="1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Char char="•"/>
            </a:pPr>
            <a:endParaRPr lang="tr-TR" sz="18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tr-TR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tr-TR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 txBox="1">
            <a:spLocks/>
          </p:cNvSpPr>
          <p:nvPr/>
        </p:nvSpPr>
        <p:spPr bwMode="auto">
          <a:xfrm>
            <a:off x="1914525" y="862013"/>
            <a:ext cx="5073254" cy="6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eaLnBrk="1" hangingPunct="1">
              <a:lnSpc>
                <a:spcPct val="90000"/>
              </a:lnSpc>
            </a:pPr>
            <a:r>
              <a:rPr lang="tr-TR" altLang="tr-TR" b="1" dirty="0">
                <a:solidFill>
                  <a:schemeClr val="accent2"/>
                </a:solidFill>
                <a:latin typeface="Cambria" pitchFamily="18" charset="0"/>
              </a:rPr>
              <a:t>Mesleki ve Teknik Eğitim Yerleşim Süreci</a:t>
            </a:r>
          </a:p>
        </p:txBody>
      </p:sp>
      <p:sp>
        <p:nvSpPr>
          <p:cNvPr id="16387" name="İçerik Yer Tutucusu 2"/>
          <p:cNvSpPr txBox="1">
            <a:spLocks/>
          </p:cNvSpPr>
          <p:nvPr/>
        </p:nvSpPr>
        <p:spPr bwMode="auto">
          <a:xfrm>
            <a:off x="202407" y="1320404"/>
            <a:ext cx="440888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tr-TR" altLang="tr-TR" dirty="0">
              <a:solidFill>
                <a:srgbClr val="000000"/>
              </a:solidFill>
              <a:latin typeface="Cambria" pitchFamily="18" charset="0"/>
            </a:endParaRPr>
          </a:p>
        </p:txBody>
      </p:sp>
      <p:graphicFrame>
        <p:nvGraphicFramePr>
          <p:cNvPr id="9217" name="Diyagram 9216"/>
          <p:cNvGraphicFramePr/>
          <p:nvPr/>
        </p:nvGraphicFramePr>
        <p:xfrm>
          <a:off x="1563291" y="972274"/>
          <a:ext cx="6096000" cy="395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 TÜRLERİ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00100" y="987574"/>
            <a:ext cx="7786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2200" b="1" dirty="0">
                <a:solidFill>
                  <a:srgbClr val="FF0000"/>
                </a:solidFill>
              </a:rPr>
              <a:t>Fen Liseleri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200" b="1" dirty="0"/>
              <a:t>Anadolu Liseleri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200" b="1" dirty="0">
                <a:solidFill>
                  <a:srgbClr val="FF0000"/>
                </a:solidFill>
              </a:rPr>
              <a:t>Sosyal Bilimler Liseleri</a:t>
            </a:r>
          </a:p>
          <a:p>
            <a:pPr marL="514350" lvl="0" indent="-514350">
              <a:buFont typeface="+mj-lt"/>
              <a:buAutoNum type="arabicPeriod"/>
            </a:pPr>
            <a:r>
              <a:rPr lang="tr-TR" sz="2200" b="1" dirty="0"/>
              <a:t>İmam Hatip Liseleri</a:t>
            </a:r>
          </a:p>
          <a:p>
            <a:pPr marL="514350" lvl="0" indent="-514350"/>
            <a:r>
              <a:rPr lang="tr-TR" sz="2200" b="1" dirty="0" smtClean="0">
                <a:solidFill>
                  <a:srgbClr val="FF0000"/>
                </a:solidFill>
              </a:rPr>
              <a:t>- Fen </a:t>
            </a:r>
            <a:r>
              <a:rPr lang="tr-TR" sz="2200" b="1" dirty="0">
                <a:solidFill>
                  <a:srgbClr val="FF0000"/>
                </a:solidFill>
              </a:rPr>
              <a:t>ve Sosyal Bilimler  Programlı İmam Hatip Liseleri</a:t>
            </a:r>
          </a:p>
          <a:p>
            <a:pPr marL="514350" lvl="0" indent="-514350"/>
            <a:r>
              <a:rPr lang="tr-TR" sz="2200" b="1" dirty="0" smtClean="0"/>
              <a:t>5.    Spor </a:t>
            </a:r>
            <a:r>
              <a:rPr lang="tr-TR" sz="2200" b="1" dirty="0"/>
              <a:t>Liseleri</a:t>
            </a:r>
          </a:p>
          <a:p>
            <a:pPr marL="514350" lvl="0" indent="-514350"/>
            <a:r>
              <a:rPr lang="tr-TR" sz="2200" b="1" dirty="0" smtClean="0">
                <a:solidFill>
                  <a:srgbClr val="FF0000"/>
                </a:solidFill>
              </a:rPr>
              <a:t>6.    Güzel </a:t>
            </a:r>
            <a:r>
              <a:rPr lang="tr-TR" sz="2200" b="1" dirty="0">
                <a:solidFill>
                  <a:srgbClr val="FF0000"/>
                </a:solidFill>
              </a:rPr>
              <a:t>Sanatlar </a:t>
            </a:r>
            <a:r>
              <a:rPr lang="tr-TR" sz="2200" b="1" dirty="0" smtClean="0">
                <a:solidFill>
                  <a:srgbClr val="FF0000"/>
                </a:solidFill>
              </a:rPr>
              <a:t>Lisesi</a:t>
            </a:r>
            <a:endParaRPr lang="tr-TR" sz="2200" b="1" dirty="0">
              <a:solidFill>
                <a:srgbClr val="FF0000"/>
              </a:solidFill>
            </a:endParaRPr>
          </a:p>
          <a:p>
            <a:pPr marL="514350" indent="-514350"/>
            <a:r>
              <a:rPr lang="tr-TR" sz="2200" b="1" dirty="0" smtClean="0"/>
              <a:t>7.    Meslekî ve Teknik Anadolu Lisesi</a:t>
            </a:r>
          </a:p>
          <a:p>
            <a:pPr marL="514350" indent="-514350"/>
            <a:r>
              <a:rPr lang="tr-TR" sz="2200" b="1" dirty="0" smtClean="0"/>
              <a:t>8.    </a:t>
            </a:r>
            <a:r>
              <a:rPr lang="tr-TR" sz="2200" b="1" dirty="0" smtClean="0">
                <a:solidFill>
                  <a:srgbClr val="FF0000"/>
                </a:solidFill>
              </a:rPr>
              <a:t>Meslekî Eğitim Merkezi </a:t>
            </a:r>
          </a:p>
          <a:p>
            <a:pPr marL="514350" indent="-514350"/>
            <a:r>
              <a:rPr lang="tr-TR" sz="2200" b="1" dirty="0" smtClean="0"/>
              <a:t>9.    Açık Öğretim Liseleri </a:t>
            </a:r>
            <a:endParaRPr lang="tr-TR" sz="2200" b="1" dirty="0"/>
          </a:p>
        </p:txBody>
      </p:sp>
    </p:spTree>
    <p:extLst>
      <p:ext uri="{BB962C8B-B14F-4D97-AF65-F5344CB8AC3E}">
        <p14:creationId xmlns="" xmlns:p14="http://schemas.microsoft.com/office/powerpoint/2010/main" val="2732281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1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6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6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6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6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6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6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2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6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6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6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9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6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6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6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96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6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6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6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3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6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6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6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 txBox="1">
            <a:spLocks/>
          </p:cNvSpPr>
          <p:nvPr/>
        </p:nvSpPr>
        <p:spPr bwMode="auto">
          <a:xfrm>
            <a:off x="2571736" y="285734"/>
            <a:ext cx="3919538" cy="6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eaLnBrk="1" hangingPunct="1">
              <a:lnSpc>
                <a:spcPct val="90000"/>
              </a:lnSpc>
            </a:pPr>
            <a:r>
              <a:rPr lang="tr-TR" altLang="tr-TR" sz="2100" b="1" dirty="0">
                <a:solidFill>
                  <a:srgbClr val="FF0000"/>
                </a:solidFill>
                <a:latin typeface="Cambria" pitchFamily="18" charset="0"/>
              </a:rPr>
              <a:t>Okul Türleri ve Programlar</a:t>
            </a:r>
          </a:p>
        </p:txBody>
      </p:sp>
      <p:sp>
        <p:nvSpPr>
          <p:cNvPr id="18435" name="İçerik Yer Tutucusu 2"/>
          <p:cNvSpPr txBox="1">
            <a:spLocks/>
          </p:cNvSpPr>
          <p:nvPr/>
        </p:nvSpPr>
        <p:spPr bwMode="auto">
          <a:xfrm>
            <a:off x="267891" y="1121569"/>
            <a:ext cx="4407694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tr-TR" altLang="tr-TR" dirty="0">
              <a:solidFill>
                <a:srgbClr val="000000"/>
              </a:solidFill>
              <a:latin typeface="Cambria" pitchFamily="18" charset="0"/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tr-TR" altLang="tr-TR" dirty="0">
              <a:solidFill>
                <a:srgbClr val="000000"/>
              </a:solidFill>
              <a:latin typeface="Cambria" pitchFamily="18" charset="0"/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tr-TR" altLang="tr-TR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436" name="İçerik Yer Tutucusu 2"/>
          <p:cNvSpPr txBox="1">
            <a:spLocks/>
          </p:cNvSpPr>
          <p:nvPr/>
        </p:nvSpPr>
        <p:spPr bwMode="auto">
          <a:xfrm>
            <a:off x="4550569" y="863204"/>
            <a:ext cx="4448175" cy="21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marL="514350" lvl="1" indent="-171450">
              <a:lnSpc>
                <a:spcPct val="150000"/>
              </a:lnSpc>
              <a:spcBef>
                <a:spcPts val="375"/>
              </a:spcBef>
              <a:buFont typeface="Arial" charset="0"/>
              <a:buChar char="•"/>
            </a:pPr>
            <a:endParaRPr lang="tr-TR" altLang="tr-TR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8437" name="Metin kutusu 1"/>
          <p:cNvSpPr txBox="1">
            <a:spLocks noChangeArrowheads="1"/>
          </p:cNvSpPr>
          <p:nvPr/>
        </p:nvSpPr>
        <p:spPr bwMode="auto">
          <a:xfrm>
            <a:off x="1071538" y="1071552"/>
            <a:ext cx="7643866" cy="35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r>
              <a:rPr lang="tr-TR" altLang="tr-TR" sz="1500" b="1" dirty="0">
                <a:solidFill>
                  <a:srgbClr val="C00000"/>
                </a:solidFill>
                <a:latin typeface="+mj-lt"/>
              </a:rPr>
              <a:t>Anadolu Meslek Programında</a:t>
            </a:r>
            <a:r>
              <a:rPr lang="tr-TR" altLang="tr-TR" sz="1500" dirty="0">
                <a:latin typeface="+mj-lt"/>
              </a:rPr>
              <a:t>, bir mesleğe yönelik bilgi ve becerilerin yanında genel bilgi dersleri yer almaktadır. </a:t>
            </a:r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r>
              <a:rPr lang="tr-TR" altLang="tr-TR" sz="1500" b="1" dirty="0">
                <a:solidFill>
                  <a:srgbClr val="C00000"/>
                </a:solidFill>
                <a:latin typeface="+mj-lt"/>
              </a:rPr>
              <a:t>Anadolu Teknik Programında </a:t>
            </a:r>
            <a:r>
              <a:rPr lang="tr-TR" altLang="tr-TR" sz="1500" dirty="0">
                <a:latin typeface="+mj-lt"/>
              </a:rPr>
              <a:t>ise bir mesleğe yönelik bilgi ve becerilerin yanında matematik, fizik, kimya ve biyoloji dersleri 4 yıl boyunca ağırlıklı olarak verilmektedir. </a:t>
            </a:r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r>
              <a:rPr lang="tr-TR" altLang="tr-TR" sz="1500" dirty="0">
                <a:latin typeface="+mj-lt"/>
              </a:rPr>
              <a:t>Her iki programda da 10. sınıfta mesleki alan eğitimi, 11. ve 12. sınıfta meslek alanına bağlı olarak dal eğitimi verilir</a:t>
            </a:r>
            <a:r>
              <a:rPr lang="tr-TR" altLang="tr-TR" sz="1500" dirty="0" smtClean="0">
                <a:latin typeface="+mj-lt"/>
              </a:rPr>
              <a:t>.</a:t>
            </a:r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endParaRPr lang="tr-TR" altLang="tr-TR" sz="1500" dirty="0">
              <a:latin typeface="+mj-lt"/>
            </a:endParaRPr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r>
              <a:rPr lang="tr-TR" altLang="tr-TR" sz="1500" b="1" dirty="0">
                <a:solidFill>
                  <a:srgbClr val="7030A0"/>
                </a:solidFill>
                <a:latin typeface="+mj-lt"/>
              </a:rPr>
              <a:t>Anadolu Meslek Programlarına sınavsız geçiş ve mahalli yerleştirme ile kayıt yapılır.</a:t>
            </a:r>
          </a:p>
          <a:p>
            <a:pPr marL="214313" indent="-214313">
              <a:lnSpc>
                <a:spcPct val="150000"/>
              </a:lnSpc>
              <a:buFont typeface="Arial" charset="0"/>
              <a:buChar char="•"/>
            </a:pPr>
            <a:r>
              <a:rPr lang="tr-TR" altLang="tr-TR" sz="1500" b="1" dirty="0">
                <a:solidFill>
                  <a:srgbClr val="C00000"/>
                </a:solidFill>
                <a:latin typeface="+mj-lt"/>
              </a:rPr>
              <a:t>Anadolu Teknik Programına merkezi sınav ile yerleştirme yapılır.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 txBox="1">
            <a:spLocks/>
          </p:cNvSpPr>
          <p:nvPr/>
        </p:nvSpPr>
        <p:spPr bwMode="auto">
          <a:xfrm>
            <a:off x="681038" y="851298"/>
            <a:ext cx="7800975" cy="3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 eaLnBrk="1" hangingPunct="1">
              <a:lnSpc>
                <a:spcPct val="90000"/>
              </a:lnSpc>
            </a:pPr>
            <a:r>
              <a:rPr lang="tr-TR" altLang="tr-TR" b="1" dirty="0">
                <a:solidFill>
                  <a:srgbClr val="C00000"/>
                </a:solidFill>
                <a:latin typeface="Cambria" pitchFamily="18" charset="0"/>
              </a:rPr>
              <a:t>Mezunlara Verilen Haklar ve Belgeler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1000100" y="1126331"/>
            <a:ext cx="7780760" cy="226695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mbria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itchFamily="18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itchFamily="18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tr-TR" altLang="tr-TR" sz="1500" kern="0" dirty="0">
                <a:solidFill>
                  <a:srgbClr val="000000"/>
                </a:solidFill>
                <a:cs typeface="Arial"/>
              </a:rPr>
              <a:t>Alan ve dalda diploma (MTAL)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1500" kern="0" dirty="0">
                <a:solidFill>
                  <a:srgbClr val="000000"/>
                </a:solidFill>
                <a:cs typeface="Arial"/>
              </a:rPr>
              <a:t>Ustalık ve kalfalık belgesi </a:t>
            </a:r>
            <a:r>
              <a:rPr lang="tr-TR" altLang="tr-TR" sz="1500" kern="0" dirty="0">
                <a:cs typeface="Arial"/>
              </a:rPr>
              <a:t>(MEMP)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1500" kern="0" dirty="0">
                <a:solidFill>
                  <a:srgbClr val="000000"/>
                </a:solidFill>
                <a:cs typeface="Arial"/>
              </a:rPr>
              <a:t>Teknisyenlik unvanı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1500" kern="0" dirty="0">
                <a:solidFill>
                  <a:srgbClr val="000000"/>
                </a:solidFill>
                <a:cs typeface="Arial"/>
              </a:rPr>
              <a:t>İşyeri açma belgesi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1500" kern="0" dirty="0">
                <a:solidFill>
                  <a:srgbClr val="000000"/>
                </a:solidFill>
                <a:cs typeface="Arial"/>
              </a:rPr>
              <a:t>EUROPASS belgesi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1500" kern="0" dirty="0">
                <a:solidFill>
                  <a:srgbClr val="000000"/>
                </a:solidFill>
                <a:cs typeface="Arial"/>
              </a:rPr>
              <a:t>Aldığı ve başardığı modülleri, dersleri ve kredileri gösteren belge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038" y="3652493"/>
            <a:ext cx="1446147" cy="10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4" cstate="print"/>
          <a:srcRect b="8648"/>
          <a:stretch/>
        </p:blipFill>
        <p:spPr bwMode="auto">
          <a:xfrm>
            <a:off x="7225878" y="3652493"/>
            <a:ext cx="1517052" cy="10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8" name="Resim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7819" y="3652837"/>
            <a:ext cx="1568054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2" descr="D:\ÖİBD ÇALIŞMALARIM\MTEGM SUNU VERİ\örnek diplomalar boş\diploma Anadolu Meslek Lises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4019" y="3652837"/>
            <a:ext cx="164663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3" descr="D:\ÖİBD ÇALIŞMALARIM\MTEGM SUNU VERİ\örnek diplomalar boş\diploma Anadolu Teknik Li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7588" y="3629025"/>
            <a:ext cx="1668066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 txBox="1">
            <a:spLocks/>
          </p:cNvSpPr>
          <p:nvPr/>
        </p:nvSpPr>
        <p:spPr bwMode="auto">
          <a:xfrm>
            <a:off x="1000100" y="214296"/>
            <a:ext cx="7802165" cy="34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 eaLnBrk="1" hangingPunct="1">
              <a:lnSpc>
                <a:spcPct val="90000"/>
              </a:lnSpc>
            </a:pPr>
            <a:r>
              <a:rPr lang="tr-TR" altLang="tr-TR" b="1" dirty="0">
                <a:solidFill>
                  <a:srgbClr val="ED7D31"/>
                </a:solidFill>
                <a:latin typeface="Cambria" pitchFamily="18" charset="0"/>
              </a:rPr>
              <a:t>Mezunlara Verilen Haklar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1000099" y="857238"/>
            <a:ext cx="7766473" cy="2857512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mbria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mbria" pitchFamily="18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mbria" pitchFamily="18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mbria" pitchFamily="18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tr-TR" sz="1400" dirty="0" smtClean="0"/>
              <a:t>Mesleki </a:t>
            </a:r>
            <a:r>
              <a:rPr lang="tr-TR" sz="1400" dirty="0"/>
              <a:t>ve teknik ortaöğretimden meslek yüksek okullarına geçişte sınav sonucuna göre alanında eğitim yapmak isteyen mezunlara </a:t>
            </a:r>
            <a:r>
              <a:rPr lang="tr-TR" sz="1400" b="1" dirty="0">
                <a:solidFill>
                  <a:srgbClr val="C00000"/>
                </a:solidFill>
              </a:rPr>
              <a:t>ek puan </a:t>
            </a:r>
            <a:r>
              <a:rPr lang="tr-TR" sz="1400" dirty="0"/>
              <a:t>verilmektedir. </a:t>
            </a:r>
            <a:r>
              <a:rPr lang="tr-TR" altLang="tr-TR" sz="1400" kern="0" dirty="0">
                <a:solidFill>
                  <a:srgbClr val="000000"/>
                </a:solidFill>
                <a:cs typeface="Arial"/>
              </a:rPr>
              <a:t>Mezun olduktan sonra öğrenim görülen meslek alanlarına göre ek puan verilen yükseköğretim programları için </a:t>
            </a:r>
            <a:r>
              <a:rPr lang="tr-TR" altLang="tr-TR" sz="1400" kern="0" dirty="0">
                <a:solidFill>
                  <a:srgbClr val="000000"/>
                </a:solidFill>
                <a:cs typeface="Arial"/>
                <a:hlinkClick r:id="rId3"/>
              </a:rPr>
              <a:t>https://yokatlas.yok.gov.tr/</a:t>
            </a:r>
            <a:r>
              <a:rPr lang="tr-TR" altLang="tr-TR" sz="1400" kern="0" dirty="0">
                <a:solidFill>
                  <a:srgbClr val="000000"/>
                </a:solidFill>
                <a:cs typeface="Arial"/>
              </a:rPr>
              <a:t> adresini ziyaret edebilirsiniz.</a:t>
            </a:r>
            <a:endParaRPr lang="tr-TR" sz="1400" dirty="0"/>
          </a:p>
          <a:p>
            <a:pPr algn="just">
              <a:lnSpc>
                <a:spcPct val="150000"/>
              </a:lnSpc>
              <a:defRPr/>
            </a:pPr>
            <a:r>
              <a:rPr lang="tr-TR" altLang="tr-TR" sz="1400" dirty="0"/>
              <a:t>KOSGEB ile yapılan protokol kapsamında </a:t>
            </a:r>
            <a:r>
              <a:rPr lang="tr-TR" sz="1400" dirty="0"/>
              <a:t>kendi iş yerini açan </a:t>
            </a:r>
            <a:r>
              <a:rPr lang="tr-TR" altLang="tr-TR" sz="1400" dirty="0"/>
              <a:t> </a:t>
            </a:r>
            <a:r>
              <a:rPr lang="tr-TR" sz="1400" dirty="0"/>
              <a:t>mesleki eğitim mezunlarına KOSGEB tarafından </a:t>
            </a:r>
            <a:r>
              <a:rPr lang="tr-TR" sz="1400" b="1" dirty="0">
                <a:solidFill>
                  <a:srgbClr val="C00000"/>
                </a:solidFill>
              </a:rPr>
              <a:t>50 bin TL hibe </a:t>
            </a:r>
            <a:r>
              <a:rPr lang="tr-TR" sz="1400" dirty="0">
                <a:solidFill>
                  <a:srgbClr val="C00000"/>
                </a:solidFill>
              </a:rPr>
              <a:t>ve </a:t>
            </a:r>
            <a:r>
              <a:rPr lang="tr-TR" sz="1400" b="1" dirty="0">
                <a:solidFill>
                  <a:srgbClr val="C00000"/>
                </a:solidFill>
              </a:rPr>
              <a:t>100 bin TL faizsiz kredi </a:t>
            </a:r>
            <a:r>
              <a:rPr lang="tr-TR" sz="1400" dirty="0"/>
              <a:t>verilmektedir.</a:t>
            </a:r>
            <a:endParaRPr lang="tr-TR" altLang="tr-TR" sz="1400" dirty="0"/>
          </a:p>
          <a:p>
            <a:pPr algn="just">
              <a:lnSpc>
                <a:spcPct val="150000"/>
              </a:lnSpc>
              <a:defRPr/>
            </a:pPr>
            <a:endParaRPr lang="tr-TR" sz="1400" dirty="0"/>
          </a:p>
          <a:p>
            <a:pPr algn="just">
              <a:lnSpc>
                <a:spcPct val="150000"/>
              </a:lnSpc>
              <a:defRPr/>
            </a:pPr>
            <a:endParaRPr lang="tr-TR" altLang="tr-TR" sz="1400" kern="0" dirty="0">
              <a:solidFill>
                <a:srgbClr val="000000"/>
              </a:solidFill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tr-TR" altLang="tr-TR" sz="1500" kern="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56324" name="Resi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4194" y="3444479"/>
            <a:ext cx="1963341" cy="130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İçerik Yer Tutucusu 2"/>
          <p:cNvSpPr>
            <a:spLocks noGrp="1"/>
          </p:cNvSpPr>
          <p:nvPr>
            <p:ph idx="1"/>
          </p:nvPr>
        </p:nvSpPr>
        <p:spPr>
          <a:xfrm>
            <a:off x="1000100" y="285734"/>
            <a:ext cx="7515250" cy="4346989"/>
          </a:xfrm>
        </p:spPr>
        <p:txBody>
          <a:bodyPr lIns="68580" tIns="34290" rIns="68580" bIns="34290">
            <a:normAutofit/>
          </a:bodyPr>
          <a:lstStyle/>
          <a:p>
            <a:pPr>
              <a:buFont typeface="Arial" charset="0"/>
              <a:buNone/>
            </a:pPr>
            <a:endParaRPr lang="tr-TR" sz="1400" b="1" dirty="0" smtClean="0">
              <a:latin typeface="Cambria" pitchFamily="18" charset="0"/>
              <a:ea typeface="Cambria" pitchFamily="18" charset="0"/>
              <a:cs typeface="Cambria" pitchFamily="18" charset="0"/>
            </a:endParaRPr>
          </a:p>
          <a:p>
            <a:pPr>
              <a:buFont typeface="Arial" charset="0"/>
              <a:buNone/>
            </a:pPr>
            <a:r>
              <a:rPr lang="tr-TR" sz="1400" b="1" dirty="0" smtClean="0">
                <a:latin typeface="Cambria" pitchFamily="18" charset="0"/>
                <a:ea typeface="Cambria" pitchFamily="18" charset="0"/>
                <a:cs typeface="Cambria" pitchFamily="18" charset="0"/>
              </a:rPr>
              <a:t>*</a:t>
            </a:r>
            <a:r>
              <a:rPr lang="tr-TR" sz="1400" b="1" dirty="0" smtClean="0">
                <a:solidFill>
                  <a:srgbClr val="C00000"/>
                </a:solidFill>
                <a:latin typeface="+mj-lt"/>
                <a:ea typeface="Cambria" pitchFamily="18" charset="0"/>
                <a:cs typeface="Cambria" pitchFamily="18" charset="0"/>
              </a:rPr>
              <a:t>HER MESLEK LİSESİNDE FARKLI ALAN VE DALLAR BULUNMAKTADIR.</a:t>
            </a:r>
            <a:endParaRPr lang="tr-TR" sz="1400" dirty="0" smtClean="0">
              <a:solidFill>
                <a:srgbClr val="C00000"/>
              </a:solidFill>
              <a:latin typeface="+mj-lt"/>
              <a:ea typeface="Cambria" pitchFamily="18" charset="0"/>
              <a:cs typeface="Cambria" pitchFamily="18" charset="0"/>
            </a:endParaRPr>
          </a:p>
          <a:p>
            <a:pPr>
              <a:buFont typeface="Arial" charset="0"/>
              <a:buNone/>
            </a:pPr>
            <a:endParaRPr lang="tr-TR" sz="1400" dirty="0" smtClean="0">
              <a:latin typeface="+mj-lt"/>
              <a:ea typeface="Cambria" pitchFamily="18" charset="0"/>
              <a:cs typeface="Cambria" pitchFamily="18" charset="0"/>
            </a:endParaRPr>
          </a:p>
          <a:p>
            <a:r>
              <a:rPr lang="tr-TR" sz="1400" b="1" dirty="0" smtClean="0">
                <a:latin typeface="+mj-lt"/>
                <a:ea typeface="Cambria" pitchFamily="18" charset="0"/>
                <a:cs typeface="Cambria" pitchFamily="18" charset="0"/>
              </a:rPr>
              <a:t>*TERCİH ETMEYİ DÜŞÜNDÜĞÜNÜZ MESLEKİ VE TEKNİK ANADOLU LİSELERİNDE BULUNAN BÖLÜMLERİ ARAŞTIRMANIZ DOĞRU OLACAKTIR.</a:t>
            </a:r>
            <a:endParaRPr lang="tr-TR" sz="1400" dirty="0" smtClean="0">
              <a:latin typeface="+mj-lt"/>
              <a:ea typeface="Cambria" pitchFamily="18" charset="0"/>
              <a:cs typeface="Cambria" pitchFamily="18" charset="0"/>
            </a:endParaRPr>
          </a:p>
          <a:p>
            <a:pPr>
              <a:buFont typeface="Arial" charset="0"/>
              <a:buNone/>
            </a:pPr>
            <a:r>
              <a:rPr lang="tr-TR" sz="1400" dirty="0" smtClean="0">
                <a:solidFill>
                  <a:srgbClr val="7030A0"/>
                </a:solidFill>
                <a:latin typeface="+mj-lt"/>
                <a:ea typeface="Cambria" pitchFamily="18" charset="0"/>
                <a:cs typeface="Cambria" pitchFamily="18" charset="0"/>
              </a:rPr>
              <a:t>( ÖRNEĞİN;SAĞLIK LİSELERİ DE MESLEK LİSESİ KAPSAMINDADIR</a:t>
            </a:r>
            <a:r>
              <a:rPr lang="tr-TR" sz="1400" dirty="0" smtClean="0">
                <a:solidFill>
                  <a:srgbClr val="7030A0"/>
                </a:solidFill>
                <a:latin typeface="+mj-lt"/>
                <a:ea typeface="Cambria" pitchFamily="18" charset="0"/>
                <a:cs typeface="Cambria" pitchFamily="18" charset="0"/>
              </a:rPr>
              <a:t>. HER </a:t>
            </a:r>
            <a:r>
              <a:rPr lang="tr-TR" sz="1400" dirty="0" smtClean="0">
                <a:solidFill>
                  <a:srgbClr val="7030A0"/>
                </a:solidFill>
                <a:latin typeface="+mj-lt"/>
                <a:ea typeface="Cambria" pitchFamily="18" charset="0"/>
                <a:cs typeface="Cambria" pitchFamily="18" charset="0"/>
              </a:rPr>
              <a:t>MESLEK LİSESİNDE SAĞLIK ALANI OLMAYABİLİR. )</a:t>
            </a:r>
          </a:p>
          <a:p>
            <a:pPr>
              <a:buNone/>
            </a:pPr>
            <a:endParaRPr lang="tr-TR" dirty="0" smtClean="0">
              <a:latin typeface="+mj-lt"/>
            </a:endParaRPr>
          </a:p>
        </p:txBody>
      </p:sp>
      <p:sp>
        <p:nvSpPr>
          <p:cNvPr id="61443" name="Slayt Numarası Yer Tutucusu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68580" tIns="34290" rIns="68580" bIns="34290"/>
          <a:lstStyle/>
          <a:p>
            <a:fld id="{F876C659-F415-4571-9657-8D8F1B34D851}" type="slidenum">
              <a:rPr lang="tr-TR" altLang="tr-TR"/>
              <a:pPr/>
              <a:t>23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Başlık 1"/>
          <p:cNvSpPr>
            <a:spLocks noGrp="1"/>
          </p:cNvSpPr>
          <p:nvPr>
            <p:ph type="title"/>
          </p:nvPr>
        </p:nvSpPr>
        <p:spPr>
          <a:xfrm>
            <a:off x="1000100" y="710803"/>
            <a:ext cx="7515250" cy="994172"/>
          </a:xfrm>
        </p:spPr>
        <p:txBody>
          <a:bodyPr lIns="68580" tIns="34290" rIns="68580" bIns="34290"/>
          <a:lstStyle/>
          <a:p>
            <a:r>
              <a:rPr lang="tr-TR" sz="24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Cambria" pitchFamily="18" charset="0"/>
              </a:rPr>
              <a:t>TURGUTLU’DAKİ Mesleki Teknik Anadolu Liseleri</a:t>
            </a:r>
            <a:endParaRPr lang="tr-TR" sz="2400" dirty="0" smtClean="0">
              <a:latin typeface="Cambria" pitchFamily="18" charset="0"/>
              <a:ea typeface="Cambria" pitchFamily="18" charset="0"/>
              <a:cs typeface="Cambria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1538" y="2005013"/>
            <a:ext cx="7443812" cy="2627710"/>
          </a:xfrm>
        </p:spPr>
        <p:txBody>
          <a:bodyPr lIns="68580" tIns="34290" rIns="68580" bIns="34290"/>
          <a:lstStyle/>
          <a:p>
            <a:r>
              <a:rPr lang="tr-TR" sz="1800" b="1" dirty="0" smtClean="0">
                <a:solidFill>
                  <a:srgbClr val="7030A0"/>
                </a:solidFill>
                <a:ea typeface="Cambria" pitchFamily="18" charset="0"/>
                <a:cs typeface="Cambria" pitchFamily="18" charset="0"/>
              </a:rPr>
              <a:t>HASAN FERDİ TURGUTLU MTAL</a:t>
            </a:r>
          </a:p>
          <a:p>
            <a:r>
              <a:rPr lang="tr-TR" sz="1800" b="1" dirty="0" smtClean="0">
                <a:solidFill>
                  <a:srgbClr val="7030A0"/>
                </a:solidFill>
                <a:ea typeface="Cambria" pitchFamily="18" charset="0"/>
                <a:cs typeface="Cambria" pitchFamily="18" charset="0"/>
              </a:rPr>
              <a:t>İNCİ ÜZMEZ MTAL</a:t>
            </a:r>
          </a:p>
          <a:p>
            <a:r>
              <a:rPr lang="tr-TR" sz="1800" b="1" dirty="0" smtClean="0">
                <a:solidFill>
                  <a:srgbClr val="7030A0"/>
                </a:solidFill>
                <a:ea typeface="Cambria" pitchFamily="18" charset="0"/>
                <a:cs typeface="Cambria" pitchFamily="18" charset="0"/>
              </a:rPr>
              <a:t>ZÜBEYDE HANIM MTAL</a:t>
            </a:r>
          </a:p>
          <a:p>
            <a:r>
              <a:rPr lang="tr-TR" sz="1800" b="1" dirty="0" smtClean="0">
                <a:solidFill>
                  <a:srgbClr val="7030A0"/>
                </a:solidFill>
                <a:ea typeface="Cambria" pitchFamily="18" charset="0"/>
                <a:cs typeface="Cambria" pitchFamily="18" charset="0"/>
              </a:rPr>
              <a:t>CAHİT GÖNLÜBOL MTAL</a:t>
            </a:r>
          </a:p>
          <a:p>
            <a:r>
              <a:rPr lang="tr-TR" sz="1800" b="1" dirty="0" smtClean="0">
                <a:solidFill>
                  <a:srgbClr val="7030A0"/>
                </a:solidFill>
                <a:ea typeface="Cambria" pitchFamily="18" charset="0"/>
                <a:cs typeface="Cambria" pitchFamily="18" charset="0"/>
              </a:rPr>
              <a:t>ŞEHİT ANIL BARIŞ ÇETİN MTAL – Ticaret Lisesi-</a:t>
            </a:r>
          </a:p>
          <a:p>
            <a:r>
              <a:rPr lang="tr-TR" sz="1800" b="1" dirty="0" smtClean="0">
                <a:solidFill>
                  <a:srgbClr val="7030A0"/>
                </a:solidFill>
                <a:ea typeface="Cambria" pitchFamily="18" charset="0"/>
                <a:cs typeface="Cambria" pitchFamily="18" charset="0"/>
              </a:rPr>
              <a:t>SELMAN IŞILAK MTAL </a:t>
            </a:r>
            <a:r>
              <a:rPr lang="tr-TR" sz="1800" b="1" dirty="0" smtClean="0">
                <a:latin typeface="Cambria" pitchFamily="18" charset="0"/>
                <a:ea typeface="Cambria" pitchFamily="18" charset="0"/>
                <a:cs typeface="Cambria" pitchFamily="18" charset="0"/>
              </a:rPr>
              <a:t>bulunmaktadır.</a:t>
            </a:r>
          </a:p>
          <a:p>
            <a:pPr>
              <a:buFont typeface="Arial" charset="0"/>
              <a:buNone/>
            </a:pPr>
            <a:endParaRPr lang="tr-TR" dirty="0" smtClean="0"/>
          </a:p>
        </p:txBody>
      </p:sp>
      <p:sp>
        <p:nvSpPr>
          <p:cNvPr id="62468" name="Slayt Numarası Yer Tutucusu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68580" tIns="34290" rIns="68580" bIns="34290"/>
          <a:lstStyle/>
          <a:p>
            <a:fld id="{AD7C3EB1-969B-442B-9289-3908A77D7A56}" type="slidenum">
              <a:rPr lang="tr-TR" altLang="tr-TR"/>
              <a:pPr/>
              <a:t>24</a:t>
            </a:fld>
            <a:endParaRPr lang="tr-TR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1538" y="142858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7030A0"/>
                </a:solidFill>
              </a:rPr>
              <a:t>Hasan Ferdi Turgutlu </a:t>
            </a:r>
            <a:r>
              <a:rPr lang="tr-TR" sz="2200" b="1" dirty="0">
                <a:solidFill>
                  <a:srgbClr val="7030A0"/>
                </a:solidFill>
              </a:rPr>
              <a:t>Meslekî ve Teknik Anadolu Lisesi</a:t>
            </a:r>
            <a:r>
              <a:rPr lang="tr-TR" sz="2400" b="1" dirty="0">
                <a:solidFill>
                  <a:srgbClr val="7030A0"/>
                </a:solidFill>
              </a:rPr>
              <a:t/>
            </a:r>
            <a:br>
              <a:rPr lang="tr-TR" sz="2400" b="1" dirty="0">
                <a:solidFill>
                  <a:srgbClr val="7030A0"/>
                </a:solidFill>
              </a:rPr>
            </a:b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67136" y="714362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/>
              <a:t>Bölümler: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C00000"/>
                </a:solidFill>
                <a:cs typeface="Arial" pitchFamily="34" charset="0"/>
              </a:rPr>
              <a:t>BİLİŞİM TEKNOLOJİLERİ </a:t>
            </a:r>
            <a:r>
              <a:rPr lang="tr-TR" dirty="0" smtClean="0"/>
              <a:t>(Adrese Dayalı sistem ile öğrenci alıyor.)</a:t>
            </a:r>
            <a:endParaRPr lang="tr-TR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C00000"/>
                </a:solidFill>
                <a:cs typeface="Arial" pitchFamily="34" charset="0"/>
              </a:rPr>
              <a:t>ELEKTRİK-ELEKTRONİK TEKNOJİSİ</a:t>
            </a:r>
            <a:r>
              <a:rPr lang="tr-TR" dirty="0" smtClean="0"/>
              <a:t>(60 öğrenci LGS Puanı ile öğrenci alıyor.)</a:t>
            </a:r>
            <a:endParaRPr lang="tr-TR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C00000"/>
                </a:solidFill>
                <a:cs typeface="Arial" pitchFamily="34" charset="0"/>
              </a:rPr>
              <a:t>MAKİNE TEKNOLOJİSİ</a:t>
            </a:r>
            <a:r>
              <a:rPr lang="tr-TR" dirty="0" smtClean="0"/>
              <a:t> (60 öğrenci LGS Puanı ile öğrenci alıyor.)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C00000"/>
                </a:solidFill>
                <a:cs typeface="Arial" pitchFamily="34" charset="0"/>
              </a:rPr>
              <a:t>METAL TEKNOLOJİSİ </a:t>
            </a:r>
            <a:r>
              <a:rPr lang="tr-TR" dirty="0" smtClean="0"/>
              <a:t>(Adrese Dayalı sistem ile öğrenci alıyor.)</a:t>
            </a:r>
            <a:endParaRPr lang="tr-TR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C00000"/>
                </a:solidFill>
                <a:cs typeface="Arial" pitchFamily="34" charset="0"/>
              </a:rPr>
              <a:t>MOBİLYA VE İÇ MEKAN TASARIM</a:t>
            </a:r>
            <a:r>
              <a:rPr lang="tr-TR" dirty="0" smtClean="0"/>
              <a:t>(Adrese Dayalı sistem ile öğrenci alıyor.)</a:t>
            </a:r>
            <a:endParaRPr lang="tr-TR" b="1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898918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4231704"/>
              </p:ext>
            </p:extLst>
          </p:nvPr>
        </p:nvGraphicFramePr>
        <p:xfrm>
          <a:off x="1" y="1053838"/>
          <a:ext cx="9144000" cy="3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97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72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51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80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Okul Adı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Okul Türü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Alan Adı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Öğretim Süresi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Öğretim Şekli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Yabancı Dili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Kont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İlk</a:t>
                      </a:r>
                      <a:r>
                        <a:rPr lang="tr-TR" sz="1200" baseline="0" dirty="0"/>
                        <a:t> Yerleştirme</a:t>
                      </a:r>
                      <a:endParaRPr lang="tr-TR" sz="1200" dirty="0"/>
                    </a:p>
                  </a:txBody>
                  <a:tcPr marL="82957" marR="82957" marT="31107" marB="31107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Yüzdelik </a:t>
                      </a:r>
                    </a:p>
                    <a:p>
                      <a:r>
                        <a:rPr lang="tr-TR" sz="1200" dirty="0"/>
                        <a:t>Dilim</a:t>
                      </a:r>
                    </a:p>
                  </a:txBody>
                  <a:tcPr marL="82957" marR="82957" marT="31107" marB="3110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7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Taban Puan</a:t>
                      </a:r>
                    </a:p>
                  </a:txBody>
                  <a:tcPr marL="82957" marR="82957" marT="31107" marB="31107"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 marL="82957" marR="82957" marT="31107" marB="3110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9629">
                <a:tc>
                  <a:txBody>
                    <a:bodyPr/>
                    <a:lstStyle/>
                    <a:p>
                      <a:pPr fontAlgn="ctr"/>
                      <a:r>
                        <a:rPr lang="tr-TR" sz="1200" b="1" dirty="0">
                          <a:solidFill>
                            <a:srgbClr val="FF0000"/>
                          </a:solidFill>
                        </a:rPr>
                        <a:t>TURGUTLU / Hasan Ferdi Turgutlu Mesleki ve Teknik Anadolu Lisesi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dirty="0"/>
                        <a:t>Anadolu Teknik Programı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b="1" dirty="0">
                          <a:solidFill>
                            <a:srgbClr val="FF0000"/>
                          </a:solidFill>
                        </a:rPr>
                        <a:t>ELEKTRİK- ELEKTRONİK TEKNOLOJİSİ ALANI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/>
                        <a:t>4 yıl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/>
                        <a:t>Kız/Erkek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/>
                        <a:t>İngilizce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dirty="0"/>
                        <a:t>60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</a:rPr>
                        <a:t>260,80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54,17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7283" marR="17283" marT="12961" marB="1296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6522199"/>
              </p:ext>
            </p:extLst>
          </p:nvPr>
        </p:nvGraphicFramePr>
        <p:xfrm>
          <a:off x="1" y="1053838"/>
          <a:ext cx="9144000" cy="3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97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72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51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80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Okul Adı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Okul Türü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Alan Adı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Öğretim Süresi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Öğretim Şekli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Yabancı Dili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Kont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İlk</a:t>
                      </a:r>
                      <a:r>
                        <a:rPr lang="tr-TR" sz="1200" baseline="0" dirty="0"/>
                        <a:t> Yerleştirme</a:t>
                      </a:r>
                      <a:endParaRPr lang="tr-TR" sz="1200" dirty="0"/>
                    </a:p>
                  </a:txBody>
                  <a:tcPr marL="82957" marR="82957" marT="31107" marB="31107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Yüzdelik </a:t>
                      </a:r>
                    </a:p>
                    <a:p>
                      <a:r>
                        <a:rPr lang="tr-TR" sz="1200" dirty="0"/>
                        <a:t>Dilim</a:t>
                      </a:r>
                    </a:p>
                  </a:txBody>
                  <a:tcPr marL="82957" marR="82957" marT="31107" marB="3110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7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Taban Puan</a:t>
                      </a:r>
                    </a:p>
                  </a:txBody>
                  <a:tcPr marL="82957" marR="82957" marT="31107" marB="31107"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 marL="82957" marR="82957" marT="31107" marB="3110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9629">
                <a:tc>
                  <a:txBody>
                    <a:bodyPr/>
                    <a:lstStyle/>
                    <a:p>
                      <a:pPr fontAlgn="ctr"/>
                      <a:r>
                        <a:rPr lang="tr-TR" sz="1200" b="1" dirty="0">
                          <a:solidFill>
                            <a:srgbClr val="FF0000"/>
                          </a:solidFill>
                        </a:rPr>
                        <a:t>TURGUTLU / Hasan Ferdi Turgutlu Mesleki ve Teknik Anadolu Lisesi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/>
                        <a:t>Anadolu Teknik Programı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b="1" dirty="0">
                          <a:solidFill>
                            <a:srgbClr val="FF0000"/>
                          </a:solidFill>
                        </a:rPr>
                        <a:t>MAKİNE TEKNOLOJİSİ ALANI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/>
                        <a:t>4 yıl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dirty="0"/>
                        <a:t>Kız/Erkek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dirty="0"/>
                        <a:t>İngilizce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dirty="0"/>
                        <a:t>60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</a:rPr>
                        <a:t>248,50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61,13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7283" marR="17283" marT="12961" marB="1296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1538" y="142858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7030A0"/>
                </a:solidFill>
              </a:rPr>
              <a:t>İnci Üzmez Meslekî </a:t>
            </a:r>
            <a:r>
              <a:rPr lang="tr-TR" sz="2200" b="1" dirty="0">
                <a:solidFill>
                  <a:srgbClr val="7030A0"/>
                </a:solidFill>
              </a:rPr>
              <a:t>ve Teknik Anadolu Lisesi</a:t>
            </a:r>
            <a:r>
              <a:rPr lang="tr-TR" sz="2400" b="1" dirty="0">
                <a:solidFill>
                  <a:srgbClr val="7030A0"/>
                </a:solidFill>
              </a:rPr>
              <a:t/>
            </a:r>
            <a:br>
              <a:rPr lang="tr-TR" sz="2400" b="1" dirty="0">
                <a:solidFill>
                  <a:srgbClr val="7030A0"/>
                </a:solidFill>
              </a:rPr>
            </a:b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67136" y="714362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/>
              <a:t>Bölümler: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b="1" dirty="0" smtClean="0"/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-MOTORLU ARAÇLAR TEKNOLOJİSİ</a:t>
            </a:r>
          </a:p>
          <a:p>
            <a:pPr lvl="0"/>
            <a:endParaRPr lang="tr-TR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-İNŞAAT TEKNOLOJİSİ</a:t>
            </a:r>
          </a:p>
          <a:p>
            <a:pPr lvl="0"/>
            <a:endParaRPr lang="tr-TR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-TESİSAT TEKNOLOJİSİ VE İKLİMLENDİRME</a:t>
            </a:r>
          </a:p>
          <a:p>
            <a:pPr lvl="0"/>
            <a:endParaRPr lang="tr-TR" dirty="0" smtClean="0">
              <a:solidFill>
                <a:srgbClr val="FF0000"/>
              </a:solidFill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</a:rPr>
              <a:t>-GIDA TEKNOLOJİSİ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/>
              <a:t>(Tüm Bölümler Adrese Dayalı sistem ile öğrenci alıyor.)</a:t>
            </a:r>
            <a:endParaRPr lang="tr-TR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898918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1538" y="142859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7030A0"/>
                </a:solidFill>
              </a:rPr>
              <a:t>Zübeyde Hanım Meslekî </a:t>
            </a:r>
            <a:r>
              <a:rPr lang="tr-TR" sz="2200" b="1" dirty="0">
                <a:solidFill>
                  <a:srgbClr val="7030A0"/>
                </a:solidFill>
              </a:rPr>
              <a:t>ve Teknik Anadolu Lisesi</a:t>
            </a:r>
            <a:r>
              <a:rPr lang="tr-TR" sz="2400" b="1" dirty="0"/>
              <a:t/>
            </a:r>
            <a:br>
              <a:rPr lang="tr-TR" sz="2400" b="1" dirty="0"/>
            </a:br>
            <a:endParaRPr lang="tr-TR" sz="2400" b="1" dirty="0"/>
          </a:p>
        </p:txBody>
      </p:sp>
      <p:sp>
        <p:nvSpPr>
          <p:cNvPr id="3" name="Dikdörtgen 2"/>
          <p:cNvSpPr/>
          <p:nvPr/>
        </p:nvSpPr>
        <p:spPr>
          <a:xfrm>
            <a:off x="1367136" y="714362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/>
              <a:t>Bölümler: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FF0000"/>
                </a:solidFill>
                <a:cs typeface="Times New Roman" pitchFamily="18" charset="0"/>
              </a:rPr>
              <a:t>BİLİŞİM TEKNOLOJİLERİ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FF0000"/>
                </a:solidFill>
                <a:cs typeface="Times New Roman" pitchFamily="18" charset="0"/>
              </a:rPr>
              <a:t>ÇOCUK GELİŞİMİ VE EĞİTİMİ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FF0000"/>
                </a:solidFill>
                <a:cs typeface="Times New Roman" pitchFamily="18" charset="0"/>
              </a:rPr>
              <a:t>EL SANATLARI TEKNOLOJİSİ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FF0000"/>
                </a:solidFill>
                <a:cs typeface="Times New Roman" pitchFamily="18" charset="0"/>
              </a:rPr>
              <a:t>GİYİM VE ÜRETİM TEKNOLOJİSİ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FF0000"/>
                </a:solidFill>
                <a:cs typeface="Times New Roman" pitchFamily="18" charset="0"/>
              </a:rPr>
              <a:t>GRAFİK VE FOTOĞRAF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>
                <a:solidFill>
                  <a:srgbClr val="FF0000"/>
                </a:solidFill>
                <a:cs typeface="Times New Roman" pitchFamily="18" charset="0"/>
              </a:rPr>
              <a:t>YİYECEK İÇECEK HİZMETLERİ</a:t>
            </a:r>
          </a:p>
          <a:p>
            <a:pPr lvl="0"/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/>
              <a:t>(Tüm Bölümler Adrese Dayalı sistem ile öğrenci alıyor.)</a:t>
            </a:r>
            <a:endParaRPr lang="tr-TR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898918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YERLEŞTİRME(LGS PUANI) İLE ÖĞRENCİ ALAN LİSELER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3608" y="987574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Fen Liseleri</a:t>
            </a:r>
            <a:endParaRPr lang="tr-T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Sosyal Bilimler Liseleri</a:t>
            </a:r>
            <a:endParaRPr lang="tr-TR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Özel Program Ve Proje Uygulayan Eğitim Kurumları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Mesleki Ve Teknik Anadolu Liselerinin Anadolu Teknik Programları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403648" y="3507854"/>
            <a:ext cx="6525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Bunların dışındaki liseler ve bölümler Yerel Yerleştirme (Adrese Dayalı) ile öğrenci alacaktır.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="" xmlns:p14="http://schemas.microsoft.com/office/powerpoint/2010/main" val="2657652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1538" y="142859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7030A0"/>
                </a:solidFill>
              </a:rPr>
              <a:t>Cahit </a:t>
            </a:r>
            <a:r>
              <a:rPr lang="tr-TR" sz="2200" b="1" dirty="0" err="1" smtClean="0">
                <a:solidFill>
                  <a:srgbClr val="7030A0"/>
                </a:solidFill>
              </a:rPr>
              <a:t>Gönlübol</a:t>
            </a:r>
            <a:r>
              <a:rPr lang="tr-TR" sz="2200" b="1" dirty="0" smtClean="0">
                <a:solidFill>
                  <a:srgbClr val="7030A0"/>
                </a:solidFill>
              </a:rPr>
              <a:t> Meslekî </a:t>
            </a:r>
            <a:r>
              <a:rPr lang="tr-TR" sz="2200" b="1" dirty="0">
                <a:solidFill>
                  <a:srgbClr val="7030A0"/>
                </a:solidFill>
              </a:rPr>
              <a:t>ve Teknik Anadolu Lisesi</a:t>
            </a:r>
            <a:r>
              <a:rPr lang="tr-TR" sz="2400" b="1" dirty="0"/>
              <a:t/>
            </a:r>
            <a:br>
              <a:rPr lang="tr-TR" sz="2400" b="1" dirty="0"/>
            </a:br>
            <a:endParaRPr lang="tr-TR" sz="2400" b="1" dirty="0"/>
          </a:p>
        </p:txBody>
      </p:sp>
      <p:sp>
        <p:nvSpPr>
          <p:cNvPr id="3" name="Dikdörtgen 2"/>
          <p:cNvSpPr/>
          <p:nvPr/>
        </p:nvSpPr>
        <p:spPr>
          <a:xfrm>
            <a:off x="1367136" y="714362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/>
              <a:t>Bölümler: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b="1" dirty="0" smtClean="0"/>
          </a:p>
          <a:p>
            <a:r>
              <a:rPr lang="tr-TR" b="1" dirty="0" smtClean="0"/>
              <a:t>-</a:t>
            </a:r>
            <a:r>
              <a:rPr lang="tr-TR" b="1" dirty="0" smtClean="0">
                <a:solidFill>
                  <a:srgbClr val="FF0000"/>
                </a:solidFill>
              </a:rPr>
              <a:t>ÇOCUK GELİŞİMİ VE EĞİTİMİ</a:t>
            </a:r>
            <a:r>
              <a:rPr lang="tr-TR" dirty="0" smtClean="0"/>
              <a:t>(Adrese Dayalı sistem ile öğrenci alıyor.)</a:t>
            </a:r>
            <a:endParaRPr lang="tr-TR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/>
            <a:endParaRPr lang="tr-TR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-HASTA VE YAŞLI HİZMETLERİ</a:t>
            </a:r>
            <a:r>
              <a:rPr lang="tr-TR" dirty="0" smtClean="0"/>
              <a:t>(60 öğrenci LGS Puanı ile öğrenci alıyor.)</a:t>
            </a:r>
          </a:p>
          <a:p>
            <a:pPr lvl="0"/>
            <a:endParaRPr lang="tr-TR" dirty="0" smtClean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898918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3345975"/>
              </p:ext>
            </p:extLst>
          </p:nvPr>
        </p:nvGraphicFramePr>
        <p:xfrm>
          <a:off x="1" y="1053838"/>
          <a:ext cx="9144000" cy="3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2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97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72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51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80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Okul Adı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Okul Türü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Alan Adı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Öğretim Süresi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Öğretim Şekli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Yabancı Dili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Kont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İlk</a:t>
                      </a:r>
                      <a:r>
                        <a:rPr lang="tr-TR" sz="1200" baseline="0" dirty="0"/>
                        <a:t> Yerleştirme</a:t>
                      </a:r>
                      <a:endParaRPr lang="tr-TR" sz="1200" dirty="0"/>
                    </a:p>
                  </a:txBody>
                  <a:tcPr marL="82957" marR="82957" marT="31107" marB="31107"/>
                </a:tc>
                <a:tc>
                  <a:txBody>
                    <a:bodyPr/>
                    <a:lstStyle/>
                    <a:p>
                      <a:r>
                        <a:rPr lang="tr-TR" sz="1200"/>
                        <a:t>Yüzdelik</a:t>
                      </a:r>
                      <a:endParaRPr lang="tr-TR" sz="1200" dirty="0"/>
                    </a:p>
                  </a:txBody>
                  <a:tcPr marL="82957" marR="82957" marT="31107" marB="3110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7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Taban Puan</a:t>
                      </a:r>
                    </a:p>
                  </a:txBody>
                  <a:tcPr marL="82957" marR="82957" marT="31107" marB="31107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Taban Puan</a:t>
                      </a:r>
                    </a:p>
                  </a:txBody>
                  <a:tcPr marL="82957" marR="82957" marT="31107" marB="3110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9629">
                <a:tc>
                  <a:txBody>
                    <a:bodyPr/>
                    <a:lstStyle/>
                    <a:p>
                      <a:pPr fontAlgn="ctr"/>
                      <a:r>
                        <a:rPr lang="tr-TR" sz="1200" b="1" dirty="0">
                          <a:solidFill>
                            <a:srgbClr val="FF0000"/>
                          </a:solidFill>
                        </a:rPr>
                        <a:t>TURGUTLU / Cahit </a:t>
                      </a:r>
                      <a:r>
                        <a:rPr lang="tr-TR" sz="1200" b="1" dirty="0" err="1">
                          <a:solidFill>
                            <a:srgbClr val="FF0000"/>
                          </a:solidFill>
                        </a:rPr>
                        <a:t>Gönlübol</a:t>
                      </a:r>
                      <a:r>
                        <a:rPr lang="tr-TR" sz="1200" b="1" dirty="0">
                          <a:solidFill>
                            <a:srgbClr val="FF0000"/>
                          </a:solidFill>
                        </a:rPr>
                        <a:t> Mesleki ve Teknik Anadolu Lisesi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/>
                        <a:t>Anadolu Teknik Programı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b="1" dirty="0">
                          <a:solidFill>
                            <a:srgbClr val="FF0000"/>
                          </a:solidFill>
                        </a:rPr>
                        <a:t>HASTA VE YAŞLI HİZMETLERİ ALANI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/>
                        <a:t>4 yıl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/>
                        <a:t>Kız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/>
                        <a:t>İngilizce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dirty="0"/>
                        <a:t>60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</a:rPr>
                        <a:t>202,53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91,01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7283" marR="17283" marT="12961" marB="1296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1538" y="142859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7030A0"/>
                </a:solidFill>
              </a:rPr>
              <a:t>Şehit Anıl Barış Çetin Meslekî </a:t>
            </a:r>
            <a:r>
              <a:rPr lang="tr-TR" sz="2200" b="1" dirty="0">
                <a:solidFill>
                  <a:srgbClr val="7030A0"/>
                </a:solidFill>
              </a:rPr>
              <a:t>ve Teknik Anadolu Lisesi</a:t>
            </a:r>
            <a:r>
              <a:rPr lang="tr-TR" sz="2400" b="1" dirty="0">
                <a:solidFill>
                  <a:srgbClr val="7030A0"/>
                </a:solidFill>
              </a:rPr>
              <a:t/>
            </a:r>
            <a:br>
              <a:rPr lang="tr-TR" sz="2400" b="1" dirty="0">
                <a:solidFill>
                  <a:srgbClr val="7030A0"/>
                </a:solidFill>
              </a:rPr>
            </a:br>
            <a:endParaRPr lang="tr-TR" sz="2400" b="1" dirty="0">
              <a:solidFill>
                <a:srgbClr val="7030A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67136" y="71436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/>
              <a:t>Bölümler: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b="1" dirty="0" smtClean="0"/>
          </a:p>
          <a:p>
            <a:pPr lvl="0"/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BİLİŞİM TEKNOLOJİLERİ ALANI</a:t>
            </a:r>
          </a:p>
          <a:p>
            <a:pPr lvl="0"/>
            <a:endParaRPr lang="tr-TR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-MUHASEBE VE FİNANSMAN ALANI</a:t>
            </a:r>
          </a:p>
          <a:p>
            <a:pPr lvl="0"/>
            <a:endParaRPr lang="tr-TR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tr-TR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BÜRO YÖNETİMİ VE SEKRETERLİK ALANI</a:t>
            </a:r>
          </a:p>
          <a:p>
            <a:pPr lvl="0">
              <a:buFontTx/>
              <a:buChar char="-"/>
            </a:pPr>
            <a:endParaRPr lang="tr-TR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-PAZARLAMA VE PARAKENDE ALANI</a:t>
            </a:r>
            <a:endParaRPr lang="tr-TR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/>
              <a:t>(Tüm Bölümler Adrese Dayalı sistem ile öğrenci alıyor.)</a:t>
            </a:r>
            <a:endParaRPr lang="tr-TR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898918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1538" y="142859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7030A0"/>
                </a:solidFill>
              </a:rPr>
              <a:t>Selman Işılak Meslekî </a:t>
            </a:r>
            <a:r>
              <a:rPr lang="tr-TR" sz="2200" b="1" dirty="0">
                <a:solidFill>
                  <a:srgbClr val="7030A0"/>
                </a:solidFill>
              </a:rPr>
              <a:t>ve Teknik Anadolu Lisesi</a:t>
            </a:r>
            <a:r>
              <a:rPr lang="tr-TR" sz="2400" b="1" dirty="0"/>
              <a:t/>
            </a:r>
            <a:br>
              <a:rPr lang="tr-TR" sz="2400" b="1" dirty="0"/>
            </a:br>
            <a:endParaRPr lang="tr-TR" sz="2400" b="1" dirty="0"/>
          </a:p>
        </p:txBody>
      </p:sp>
      <p:sp>
        <p:nvSpPr>
          <p:cNvPr id="3" name="Dikdörtgen 2"/>
          <p:cNvSpPr/>
          <p:nvPr/>
        </p:nvSpPr>
        <p:spPr>
          <a:xfrm>
            <a:off x="1367136" y="714362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b="1" dirty="0" smtClean="0"/>
              <a:t>Bölümler: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b="1" dirty="0" smtClean="0"/>
          </a:p>
          <a:p>
            <a:pPr lvl="0"/>
            <a:r>
              <a:rPr lang="tr-TR" b="1" i="1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tr-TR" b="1" dirty="0" smtClean="0">
                <a:solidFill>
                  <a:srgbClr val="FF0000"/>
                </a:solidFill>
                <a:cs typeface="Times New Roman" pitchFamily="18" charset="0"/>
              </a:rPr>
              <a:t>HEMŞİRE YARDIMCILIĞI</a:t>
            </a:r>
          </a:p>
          <a:p>
            <a:pPr lvl="0"/>
            <a:endParaRPr lang="tr-TR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  <a:cs typeface="Times New Roman" pitchFamily="18" charset="0"/>
              </a:rPr>
              <a:t>-EBE YARDIMCILIĞI</a:t>
            </a:r>
          </a:p>
          <a:p>
            <a:pPr lvl="0"/>
            <a:endParaRPr lang="tr-TR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r>
              <a:rPr lang="tr-TR" b="1" dirty="0" smtClean="0">
                <a:solidFill>
                  <a:srgbClr val="FF0000"/>
                </a:solidFill>
                <a:cs typeface="Times New Roman" pitchFamily="18" charset="0"/>
              </a:rPr>
              <a:t>-SAĞLIK BAKIM TEKNİSYENLİĞİ</a:t>
            </a:r>
            <a:endParaRPr lang="tr-TR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endParaRPr lang="tr-TR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/>
              <a:t>(Tüm Bölümler Adrese Dayalı sistem ile öğrenci alıyor.)</a:t>
            </a:r>
            <a:endParaRPr lang="tr-TR" b="1" dirty="0" smtClean="0">
              <a:solidFill>
                <a:srgbClr val="C0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dirty="0" smtClean="0">
              <a:solidFill>
                <a:srgbClr val="C00000"/>
              </a:solidFill>
              <a:cs typeface="Arial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898918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ANADOLU İMAM HATİP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3608" y="987574"/>
            <a:ext cx="77768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Anadolu İmam Hatip Liseleri</a:t>
            </a:r>
          </a:p>
          <a:p>
            <a:pPr>
              <a:buClr>
                <a:srgbClr val="C00000"/>
              </a:buClr>
            </a:pPr>
            <a:endParaRPr lang="tr-T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/>
              <a:t>Din ağırlıklı derslerin okutulduğu içerisinde ayrıca </a:t>
            </a:r>
            <a:r>
              <a:rPr lang="tr-TR" sz="2000" dirty="0" smtClean="0"/>
              <a:t>Anadolu </a:t>
            </a:r>
            <a:r>
              <a:rPr lang="tr-TR" sz="2000" dirty="0"/>
              <a:t>liselerinde olduğu gibi sayısal, sözel, eşit ağırlık ve yabancı dil gibi alanların bulunduğu liselerdir</a:t>
            </a:r>
            <a:r>
              <a:rPr lang="tr-TR" sz="2000" dirty="0" smtClean="0"/>
              <a:t>.</a:t>
            </a:r>
          </a:p>
          <a:p>
            <a:pPr algn="just"/>
            <a:endParaRPr lang="tr-TR" sz="2000" dirty="0" smtClean="0"/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1984942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0"/>
            <a:ext cx="8143900" cy="502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66" tIns="37033" rIns="74066" bIns="37033" numCol="1" anchor="ctr" anchorCtr="0" compatLnSpc="1">
            <a:prstTxWarp prst="textNoShape">
              <a:avLst/>
            </a:prstTxWarp>
            <a:spAutoFit/>
          </a:bodyPr>
          <a:lstStyle/>
          <a:p>
            <a:pPr defTabSz="740664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5211" algn="l"/>
              </a:tabLst>
            </a:pPr>
            <a:r>
              <a:rPr lang="tr-TR" sz="1400" b="1" dirty="0">
                <a:solidFill>
                  <a:srgbClr val="C00000"/>
                </a:solidFill>
                <a:cs typeface="T3Font_2" charset="-94"/>
              </a:rPr>
              <a:t>ANADOLU </a:t>
            </a:r>
            <a:r>
              <a:rPr lang="tr-TR" sz="1400" b="1" dirty="0">
                <a:solidFill>
                  <a:srgbClr val="C00000"/>
                </a:solidFill>
                <a:cs typeface="NotoSans-Bold" charset="-94"/>
              </a:rPr>
              <a:t>İ</a:t>
            </a:r>
            <a:r>
              <a:rPr lang="tr-TR" sz="1400" b="1" dirty="0">
                <a:solidFill>
                  <a:srgbClr val="C00000"/>
                </a:solidFill>
                <a:cs typeface="T3Font_2" charset="-94"/>
              </a:rPr>
              <a:t>MAM HAT</a:t>
            </a:r>
            <a:r>
              <a:rPr lang="tr-TR" sz="1400" b="1" dirty="0">
                <a:solidFill>
                  <a:srgbClr val="C00000"/>
                </a:solidFill>
                <a:cs typeface="NotoSans-Bold" charset="-94"/>
              </a:rPr>
              <a:t>İ</a:t>
            </a:r>
            <a:r>
              <a:rPr lang="tr-TR" sz="1400" b="1" dirty="0">
                <a:solidFill>
                  <a:srgbClr val="C00000"/>
                </a:solidFill>
                <a:cs typeface="T3Font_2" charset="-94"/>
              </a:rPr>
              <a:t>P L</a:t>
            </a:r>
            <a:r>
              <a:rPr lang="tr-TR" sz="1400" b="1" dirty="0">
                <a:solidFill>
                  <a:srgbClr val="C00000"/>
                </a:solidFill>
                <a:cs typeface="NotoSans-Bold" charset="-94"/>
              </a:rPr>
              <a:t>İ</a:t>
            </a:r>
            <a:r>
              <a:rPr lang="tr-TR" sz="1400" b="1" dirty="0">
                <a:solidFill>
                  <a:srgbClr val="C00000"/>
                </a:solidFill>
                <a:cs typeface="T3Font_2" charset="-94"/>
              </a:rPr>
              <a:t>SES</a:t>
            </a:r>
            <a:r>
              <a:rPr lang="tr-TR" sz="1400" b="1" dirty="0">
                <a:solidFill>
                  <a:srgbClr val="C00000"/>
                </a:solidFill>
                <a:cs typeface="NotoSans-Bold" charset="-94"/>
              </a:rPr>
              <a:t>İ</a:t>
            </a:r>
          </a:p>
          <a:p>
            <a:pPr defTabSz="740664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45211" algn="l"/>
              </a:tabLst>
            </a:pP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ea typeface="Calibri" pitchFamily="34" charset="0"/>
                <a:cs typeface="Times New Roman" pitchFamily="18" charset="0"/>
              </a:rPr>
              <a:t>*Fen ve sosyal bilimler alanındaki derslerle birlikte Temel İslam Bilimlerine ait derslerin de okutulduğu üniversitenin bütün alanlarına öğrenci yetiştiren kurumlardır.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*%75 Fen ve Sosyal Bilimler(Kültür) Dersleri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%25 Temel İslam Bilimleri dersleri okutulmaktadır.</a:t>
            </a: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ea typeface="Calibri" pitchFamily="34" charset="0"/>
                <a:cs typeface="Times New Roman" pitchFamily="18" charset="0"/>
              </a:rPr>
              <a:t>*Öğretim süresi :4yıldır</a:t>
            </a: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*LİSEDE BULUNABİLECEK ALANLAR: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u="sng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T(SÖZEL)-MF(SAYISAL)-TM(EŞİT AĞIRLIK)-DİL(Arapça/İngilizce) TEMEL İSLAM BİLİMLERİ(İlahiyat)</a:t>
            </a:r>
            <a:r>
              <a:rPr lang="tr-TR" sz="1400" b="1" dirty="0">
                <a:ea typeface="Calibri" pitchFamily="34" charset="0"/>
                <a:cs typeface="Times New Roman" pitchFamily="18" charset="0"/>
              </a:rPr>
              <a:t> Alanlar seçilecek derslerle belirlenir.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*Diyanet işleri başkanlığınca yürütülen din eğitimi ve hizmetleri alanında sınavlarda başarılı olanlar camilerde,imam-hatiplik veya müezzinlik,kuran kursu öğreticiliğine geçebilmektedir</a:t>
            </a:r>
            <a:r>
              <a:rPr lang="tr-TR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ea typeface="Calibri" pitchFamily="34" charset="0"/>
                <a:cs typeface="Times New Roman" pitchFamily="18" charset="0"/>
              </a:rPr>
              <a:t>*9.Sınıfta -6 Saat ,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ea typeface="Calibri" pitchFamily="34" charset="0"/>
                <a:cs typeface="Times New Roman" pitchFamily="18" charset="0"/>
              </a:rPr>
              <a:t>10.Sınıfta 11Saat ,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ea typeface="Calibri" pitchFamily="34" charset="0"/>
                <a:cs typeface="Times New Roman" pitchFamily="18" charset="0"/>
              </a:rPr>
              <a:t>11.Sınıfta 12 saat , 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ea typeface="Calibri" pitchFamily="34" charset="0"/>
                <a:cs typeface="Times New Roman" pitchFamily="18" charset="0"/>
              </a:rPr>
              <a:t>12.Sınıfta 12 saat Temel İslam Bilimleri Dersi okutulmaktadır.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ea typeface="Calibri" pitchFamily="34" charset="0"/>
                <a:cs typeface="Times New Roman" pitchFamily="18" charset="0"/>
              </a:rPr>
              <a:t>Anadolu lisesi ve İmam Hatip Lisesinde temel dersler aynı saattir.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r>
              <a:rPr lang="tr-TR" sz="1400" b="1" dirty="0">
                <a:ea typeface="Calibri" pitchFamily="34" charset="0"/>
                <a:cs typeface="Times New Roman" pitchFamily="18" charset="0"/>
              </a:rPr>
              <a:t>Sadece YABANCI DİL ,DİN KÜLTÜRÜ,MÜZİK,GÖRSEL SANAT VE BEDEN Derslerinde farklılık vardır.</a:t>
            </a:r>
            <a:endParaRPr lang="tr-TR" sz="1400" dirty="0">
              <a:cs typeface="Arial" pitchFamily="34" charset="0"/>
            </a:endParaRPr>
          </a:p>
          <a:p>
            <a:pPr defTabSz="740664" eaLnBrk="0" fontAlgn="base" hangingPunct="0">
              <a:spcBef>
                <a:spcPct val="0"/>
              </a:spcBef>
              <a:spcAft>
                <a:spcPct val="0"/>
              </a:spcAft>
              <a:tabLst>
                <a:tab pos="545211" algn="l"/>
              </a:tabLst>
            </a:pPr>
            <a:endParaRPr lang="tr-TR" sz="1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5143500"/>
          </a:xfrm>
        </p:spPr>
        <p:txBody>
          <a:bodyPr lIns="74066" tIns="37033" rIns="74066" bIns="37033">
            <a:normAutofit/>
          </a:bodyPr>
          <a:lstStyle/>
          <a:p>
            <a:endParaRPr lang="tr-TR" sz="2300" b="1" i="1" u="sng" dirty="0"/>
          </a:p>
          <a:p>
            <a:r>
              <a:rPr lang="tr-TR" sz="1500" b="1" i="1" u="sng" dirty="0">
                <a:solidFill>
                  <a:srgbClr val="FF0000"/>
                </a:solidFill>
              </a:rPr>
              <a:t>SİYER:</a:t>
            </a:r>
            <a:r>
              <a:rPr lang="tr-TR" sz="1500" dirty="0">
                <a:solidFill>
                  <a:srgbClr val="FF0000"/>
                </a:solidFill>
              </a:rPr>
              <a:t> </a:t>
            </a:r>
            <a:r>
              <a:rPr lang="tr-TR" sz="1500" dirty="0"/>
              <a:t>HZ. MUHAMMED (SAV) ‘İN HAYATINI ANLATAN KİTAPLARA VERİLEN ORTA İSİM. </a:t>
            </a:r>
            <a:endParaRPr lang="tr-TR" sz="1500" dirty="0" smtClean="0"/>
          </a:p>
          <a:p>
            <a:endParaRPr lang="tr-TR" sz="1500" dirty="0"/>
          </a:p>
          <a:p>
            <a:r>
              <a:rPr lang="tr-TR" sz="1500" b="1" i="1" u="sng" dirty="0">
                <a:solidFill>
                  <a:srgbClr val="FF0000"/>
                </a:solidFill>
              </a:rPr>
              <a:t>FIKIH:</a:t>
            </a:r>
            <a:r>
              <a:rPr lang="tr-TR" sz="1500" dirty="0">
                <a:solidFill>
                  <a:srgbClr val="FF0000"/>
                </a:solidFill>
              </a:rPr>
              <a:t> </a:t>
            </a:r>
            <a:r>
              <a:rPr lang="tr-TR" sz="1500" dirty="0"/>
              <a:t>İSLAM </a:t>
            </a:r>
            <a:r>
              <a:rPr lang="tr-TR" sz="1500" dirty="0" smtClean="0"/>
              <a:t>HUKUKU</a:t>
            </a:r>
          </a:p>
          <a:p>
            <a:endParaRPr lang="tr-TR" sz="1500" dirty="0"/>
          </a:p>
          <a:p>
            <a:r>
              <a:rPr lang="tr-TR" sz="1500" b="1" i="1" u="sng" dirty="0">
                <a:solidFill>
                  <a:srgbClr val="FF0000"/>
                </a:solidFill>
              </a:rPr>
              <a:t>HADİS:</a:t>
            </a:r>
            <a:r>
              <a:rPr lang="tr-TR" sz="1500" dirty="0">
                <a:solidFill>
                  <a:srgbClr val="FF0000"/>
                </a:solidFill>
              </a:rPr>
              <a:t> </a:t>
            </a:r>
            <a:r>
              <a:rPr lang="tr-TR" sz="1500" dirty="0"/>
              <a:t>HZ. MUHAMMED (SAV) ‘ İN MÜSLÜMANLARCA BÜYÜK DEĞER VERİLEN, GENEL KURAL NİTELİĞİNDEKİ SÖZLERİ VE </a:t>
            </a:r>
            <a:r>
              <a:rPr lang="tr-TR" sz="1500" dirty="0" smtClean="0"/>
              <a:t>DAVRANIŞLARI</a:t>
            </a:r>
          </a:p>
          <a:p>
            <a:endParaRPr lang="tr-TR" sz="1500" dirty="0"/>
          </a:p>
          <a:p>
            <a:r>
              <a:rPr lang="tr-TR" sz="1500" b="1" i="1" u="sng" dirty="0">
                <a:solidFill>
                  <a:srgbClr val="FF0000"/>
                </a:solidFill>
              </a:rPr>
              <a:t>TEFSİR:</a:t>
            </a:r>
            <a:r>
              <a:rPr lang="tr-TR" sz="1500" dirty="0">
                <a:solidFill>
                  <a:srgbClr val="FF0000"/>
                </a:solidFill>
              </a:rPr>
              <a:t> </a:t>
            </a:r>
            <a:r>
              <a:rPr lang="tr-TR" sz="1500" dirty="0"/>
              <a:t>KURAN’IN SURELERİNİ AÇIKLAYAN GÖRÜŞLER ÖNE SRME VE BUNLARI </a:t>
            </a:r>
            <a:r>
              <a:rPr lang="tr-TR" sz="1500" dirty="0" smtClean="0"/>
              <a:t>YAZMA</a:t>
            </a:r>
          </a:p>
          <a:p>
            <a:endParaRPr lang="tr-TR" sz="1500" dirty="0"/>
          </a:p>
          <a:p>
            <a:r>
              <a:rPr lang="tr-TR" sz="1500" b="1" i="1" u="sng" dirty="0">
                <a:solidFill>
                  <a:srgbClr val="FF0000"/>
                </a:solidFill>
              </a:rPr>
              <a:t>AKAİD:</a:t>
            </a:r>
            <a:r>
              <a:rPr lang="tr-TR" sz="1500" dirty="0">
                <a:solidFill>
                  <a:srgbClr val="FF0000"/>
                </a:solidFill>
              </a:rPr>
              <a:t> </a:t>
            </a:r>
            <a:r>
              <a:rPr lang="tr-TR" sz="1500" dirty="0"/>
              <a:t>İSLAM’IN İNANÇ VE İMAM ESASLARI ANLAMINA </a:t>
            </a:r>
            <a:r>
              <a:rPr lang="tr-TR" sz="1500" dirty="0" smtClean="0"/>
              <a:t>GELİR</a:t>
            </a:r>
          </a:p>
          <a:p>
            <a:endParaRPr lang="tr-TR" sz="1500" dirty="0"/>
          </a:p>
          <a:p>
            <a:r>
              <a:rPr lang="tr-TR" sz="1500" b="1" i="1" u="sng" dirty="0">
                <a:solidFill>
                  <a:srgbClr val="FF0000"/>
                </a:solidFill>
              </a:rPr>
              <a:t>KELAM:</a:t>
            </a:r>
            <a:r>
              <a:rPr lang="tr-TR" sz="1500" dirty="0">
                <a:solidFill>
                  <a:srgbClr val="FF0000"/>
                </a:solidFill>
              </a:rPr>
              <a:t> </a:t>
            </a:r>
            <a:r>
              <a:rPr lang="tr-TR" sz="1500" dirty="0"/>
              <a:t>İSLAM DİNİNİN İNANÇLA İLGİLİ  YÖNÜNÜ İNCELEYEN İLİM DALIDIR</a:t>
            </a:r>
            <a:r>
              <a:rPr lang="tr-TR" sz="1500" dirty="0" smtClean="0"/>
              <a:t>.</a:t>
            </a:r>
          </a:p>
          <a:p>
            <a:endParaRPr lang="tr-TR" sz="1500" dirty="0"/>
          </a:p>
          <a:p>
            <a:r>
              <a:rPr lang="tr-TR" sz="1500" b="1" i="1" u="sng" dirty="0">
                <a:solidFill>
                  <a:srgbClr val="FF0000"/>
                </a:solidFill>
              </a:rPr>
              <a:t>DİNLER TARİHİ:</a:t>
            </a:r>
            <a:r>
              <a:rPr lang="tr-TR" sz="1500" dirty="0">
                <a:solidFill>
                  <a:srgbClr val="FF0000"/>
                </a:solidFill>
              </a:rPr>
              <a:t> </a:t>
            </a:r>
            <a:r>
              <a:rPr lang="tr-TR" sz="1500" dirty="0"/>
              <a:t>DİNLERİN DİĞER DİNLERLE OLAN İLİŞKİSİNİ, BENZER, FARKLI VE ORTAK YÖNLERİNİ KARŞILAŞTIRMALI OLARAK ELE ALAN BİLİM DALI.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520570"/>
            <a:ext cx="7886700" cy="4112152"/>
          </a:xfrm>
        </p:spPr>
        <p:txBody>
          <a:bodyPr lIns="74066" tIns="37033" rIns="74066" bIns="37033">
            <a:normAutofit/>
          </a:bodyPr>
          <a:lstStyle/>
          <a:p>
            <a:pPr>
              <a:buNone/>
            </a:pPr>
            <a:endParaRPr lang="tr-TR" sz="2300" dirty="0"/>
          </a:p>
          <a:p>
            <a:r>
              <a:rPr lang="tr-TR" sz="1800" b="1" dirty="0">
                <a:solidFill>
                  <a:srgbClr val="FF0000"/>
                </a:solidFill>
              </a:rPr>
              <a:t>Anadolu İmam Hatip Lisesi okullarının diğer okullardan tek farkı, </a:t>
            </a:r>
            <a:r>
              <a:rPr lang="tr-TR" sz="1800" b="1" dirty="0">
                <a:solidFill>
                  <a:srgbClr val="7030A0"/>
                </a:solidFill>
              </a:rPr>
              <a:t>Eğitim-Öğretim süresi içinde İslam Bilimleri Dersleri görüyor olmalarıdır. </a:t>
            </a:r>
            <a:endParaRPr lang="tr-TR" sz="1800" b="1" dirty="0" smtClean="0">
              <a:solidFill>
                <a:srgbClr val="7030A0"/>
              </a:solidFill>
            </a:endParaRPr>
          </a:p>
          <a:p>
            <a:endParaRPr lang="tr-TR" sz="1800" dirty="0" smtClean="0"/>
          </a:p>
          <a:p>
            <a:r>
              <a:rPr lang="tr-TR" sz="1800" dirty="0" smtClean="0"/>
              <a:t>Bunun </a:t>
            </a:r>
            <a:r>
              <a:rPr lang="tr-TR" sz="1800" dirty="0"/>
              <a:t>yanında diğer okullardan hiçbir farkı olmayıp, dileyen öğrenci dilediği üniversite ve bölüme gidebilmektedir. Okul geçmişinde Hukuk fakültesine de öğrenci gönderilmiş, Eğitim fakültesine de öğrenci gönderilmiştir.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lIns="74066" tIns="37033" rIns="74066" bIns="37033">
            <a:normAutofit/>
          </a:bodyPr>
          <a:lstStyle/>
          <a:p>
            <a:r>
              <a:rPr lang="tr-TR" sz="1800" b="1" dirty="0"/>
              <a:t>Turgutlu Anadolu İmam Hatip Lisesi, </a:t>
            </a:r>
            <a:r>
              <a:rPr lang="tr-TR" sz="1800" b="1" dirty="0">
                <a:solidFill>
                  <a:srgbClr val="C00000"/>
                </a:solidFill>
              </a:rPr>
              <a:t>90 </a:t>
            </a:r>
            <a:r>
              <a:rPr lang="tr-TR" sz="1800" b="1" dirty="0"/>
              <a:t>öğrencisini  </a:t>
            </a:r>
            <a:r>
              <a:rPr lang="tr-TR" sz="1800" b="1" dirty="0">
                <a:solidFill>
                  <a:srgbClr val="0070C0"/>
                </a:solidFill>
              </a:rPr>
              <a:t>-Fen ve Sosyal Bilimler programı </a:t>
            </a:r>
            <a:r>
              <a:rPr lang="tr-TR" sz="1800" b="1" dirty="0" smtClean="0">
                <a:solidFill>
                  <a:srgbClr val="0070C0"/>
                </a:solidFill>
              </a:rPr>
              <a:t>uygulayarak-</a:t>
            </a:r>
            <a:r>
              <a:rPr lang="tr-TR" sz="1800" b="1" dirty="0">
                <a:solidFill>
                  <a:srgbClr val="0070C0"/>
                </a:solidFill>
              </a:rPr>
              <a:t> </a:t>
            </a:r>
            <a:r>
              <a:rPr lang="tr-TR" sz="1800" b="1" dirty="0" smtClean="0">
                <a:solidFill>
                  <a:srgbClr val="FF0000"/>
                </a:solidFill>
              </a:rPr>
              <a:t>LGS </a:t>
            </a:r>
            <a:r>
              <a:rPr lang="tr-TR" sz="1800" b="1" dirty="0">
                <a:solidFill>
                  <a:srgbClr val="FF0000"/>
                </a:solidFill>
              </a:rPr>
              <a:t>sınav sonucuna göre, merkezi olarak almaktadır.</a:t>
            </a:r>
          </a:p>
          <a:p>
            <a:endParaRPr lang="tr-T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LİSELERİ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3608" y="98757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Fen Liseleri</a:t>
            </a:r>
          </a:p>
          <a:p>
            <a:pPr>
              <a:buClr>
                <a:srgbClr val="C00000"/>
              </a:buClr>
            </a:pPr>
            <a:r>
              <a:rPr lang="tr-TR" sz="2000" b="1" dirty="0" smtClean="0">
                <a:cs typeface="Times New Roman" panose="02020603050405020304" pitchFamily="18" charset="0"/>
              </a:rPr>
              <a:t>Fen </a:t>
            </a:r>
            <a:r>
              <a:rPr lang="tr-TR" sz="2000" b="1" dirty="0">
                <a:cs typeface="Times New Roman" panose="02020603050405020304" pitchFamily="18" charset="0"/>
              </a:rPr>
              <a:t>liseleri, içerisinde genelde sayısal alanın bulunduğu liselerdir</a:t>
            </a:r>
            <a:r>
              <a:rPr lang="tr-TR" sz="2000" b="1" dirty="0" smtClean="0">
                <a:cs typeface="Times New Roman" panose="02020603050405020304" pitchFamily="18" charset="0"/>
              </a:rPr>
              <a:t>. </a:t>
            </a:r>
          </a:p>
          <a:p>
            <a:pPr>
              <a:buClr>
                <a:srgbClr val="C00000"/>
              </a:buClr>
            </a:pPr>
            <a:r>
              <a:rPr lang="tr-TR" sz="2000" b="1" dirty="0" smtClean="0">
                <a:cs typeface="Times New Roman" panose="02020603050405020304" pitchFamily="18" charset="0"/>
              </a:rPr>
              <a:t>Ağırlıklı olarak Matematik, Fizik, Kimya, Biyoloji, Geometri derslerinden eğitim verilmektedir</a:t>
            </a:r>
            <a:r>
              <a:rPr lang="tr-TR" sz="2000" b="1" dirty="0">
                <a:cs typeface="Times New Roman" panose="02020603050405020304" pitchFamily="18" charset="0"/>
              </a:rPr>
              <a:t>. </a:t>
            </a:r>
            <a:endParaRPr lang="tr-TR" sz="2000" b="1" dirty="0" smtClean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tr-T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2" descr="D:\Okul Psikolojik Danışmanlığı\ÇARDAK İHO\Liseler\Hüseyin Avni F.L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36198"/>
            <a:ext cx="4212976" cy="2407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2769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1279468"/>
              </p:ext>
            </p:extLst>
          </p:nvPr>
        </p:nvGraphicFramePr>
        <p:xfrm>
          <a:off x="357157" y="1053838"/>
          <a:ext cx="8786844" cy="3393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8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01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6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6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63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63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763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7631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880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Okul Adı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Okul Türü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Alan Adı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Öğretim Süresi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Öğretim Şekli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>
                          <a:solidFill>
                            <a:srgbClr val="FFFFFF"/>
                          </a:solidFill>
                        </a:rPr>
                        <a:t>Yabancı Dili</a:t>
                      </a:r>
                      <a:endParaRPr lang="tr-TR" sz="1200"/>
                    </a:p>
                  </a:txBody>
                  <a:tcPr marL="17283" marR="17283" marT="12961" marB="1296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dirty="0">
                          <a:solidFill>
                            <a:srgbClr val="FFFFFF"/>
                          </a:solidFill>
                        </a:rPr>
                        <a:t>Kont</a:t>
                      </a:r>
                      <a:endParaRPr lang="tr-TR" sz="1200" dirty="0"/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İlk</a:t>
                      </a:r>
                      <a:r>
                        <a:rPr lang="tr-TR" sz="1200" baseline="0" dirty="0"/>
                        <a:t> Yerleştirme</a:t>
                      </a:r>
                      <a:endParaRPr lang="tr-TR" sz="1200" dirty="0"/>
                    </a:p>
                  </a:txBody>
                  <a:tcPr marL="82957" marR="82957" marT="31107" marB="31107"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Yüzdelik</a:t>
                      </a:r>
                    </a:p>
                    <a:p>
                      <a:r>
                        <a:rPr lang="tr-TR" sz="1200" dirty="0"/>
                        <a:t>Dilim</a:t>
                      </a:r>
                    </a:p>
                  </a:txBody>
                  <a:tcPr marL="82957" marR="82957" marT="31107" marB="3110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7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/>
                        <a:t>Taban Puan</a:t>
                      </a:r>
                    </a:p>
                  </a:txBody>
                  <a:tcPr marL="82957" marR="82957" marT="31107" marB="31107"/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 marL="82957" marR="82957" marT="31107" marB="3110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9629">
                <a:tc>
                  <a:txBody>
                    <a:bodyPr/>
                    <a:lstStyle/>
                    <a:p>
                      <a:pPr fontAlgn="ctr"/>
                      <a:r>
                        <a:rPr lang="tr-TR" sz="1200" b="1" dirty="0">
                          <a:solidFill>
                            <a:srgbClr val="FF0000"/>
                          </a:solidFill>
                        </a:rPr>
                        <a:t>TURGUTLU / Turgutlu Anadolu İmam Hatip Lisesi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Anadolu İmam Hatip Lisesi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b="1" dirty="0">
                          <a:solidFill>
                            <a:srgbClr val="FF0000"/>
                          </a:solidFill>
                        </a:rPr>
                        <a:t>FEN VE SOSYAL BİLİMLER PROGRAMI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>
                          <a:solidFill>
                            <a:srgbClr val="FF0000"/>
                          </a:solidFill>
                        </a:rPr>
                        <a:t>4 yıl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Erkek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tr-TR" sz="1200" dirty="0">
                          <a:solidFill>
                            <a:srgbClr val="FF0000"/>
                          </a:solidFill>
                        </a:rPr>
                        <a:t>İngilizce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dirty="0"/>
                        <a:t>90</a:t>
                      </a: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</a:rPr>
                        <a:t>173,4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7283" marR="17283" marT="12961" marB="1296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99,28</a:t>
                      </a:r>
                      <a:endParaRPr lang="tr-T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7283" marR="17283" marT="12961" marB="1296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SOSYAL BİLİMLER İMAM HATİP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3608" y="987574"/>
            <a:ext cx="777686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Fen Ve Sosyal Bilimler İmam Hatip Liseleri</a:t>
            </a:r>
          </a:p>
          <a:p>
            <a:pPr>
              <a:buClr>
                <a:srgbClr val="C00000"/>
              </a:buClr>
            </a:pPr>
            <a:endParaRPr lang="tr-T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/>
              <a:t>29 il, 33 okulda 2016-2017’de uygulanmaya başlanan proje.</a:t>
            </a:r>
          </a:p>
          <a:p>
            <a:pPr algn="just"/>
            <a:r>
              <a:rPr lang="tr-TR" sz="2000" dirty="0"/>
              <a:t>Birkaç yıl içinde çeşitli alanların bulunduğu proje okulların temellerin atılmıştır. Çeşitli proje okulları oluşturulmuştur:</a:t>
            </a:r>
          </a:p>
          <a:p>
            <a:pPr algn="just"/>
            <a:r>
              <a:rPr lang="tr-TR" sz="2000" dirty="0" smtClean="0"/>
              <a:t>-</a:t>
            </a:r>
            <a:r>
              <a:rPr lang="tr-TR" sz="2000" b="1" dirty="0" smtClean="0">
                <a:solidFill>
                  <a:srgbClr val="FF0000"/>
                </a:solidFill>
              </a:rPr>
              <a:t>Fen </a:t>
            </a:r>
            <a:r>
              <a:rPr lang="tr-TR" sz="2000" b="1" dirty="0">
                <a:solidFill>
                  <a:srgbClr val="FF0000"/>
                </a:solidFill>
              </a:rPr>
              <a:t>ve Sosyal Bilimler Programı Uygulayan Anadolu İmam Hatip Lisesi(AİHL</a:t>
            </a:r>
            <a:r>
              <a:rPr lang="tr-TR" sz="2000" b="1" dirty="0" smtClean="0">
                <a:solidFill>
                  <a:srgbClr val="FF0000"/>
                </a:solidFill>
              </a:rPr>
              <a:t>) –Turgutlu İHL</a:t>
            </a:r>
            <a:endParaRPr lang="tr-TR" sz="2000" b="1" dirty="0">
              <a:solidFill>
                <a:srgbClr val="FF0000"/>
              </a:solidFill>
            </a:endParaRPr>
          </a:p>
          <a:p>
            <a:pPr algn="just"/>
            <a:r>
              <a:rPr lang="tr-TR" sz="2000" dirty="0" smtClean="0"/>
              <a:t>-Geleneksel</a:t>
            </a:r>
            <a:r>
              <a:rPr lang="tr-TR" sz="2000" dirty="0"/>
              <a:t>, Görsel ve Çağdaş Sanatlar, Mûsikî ve Spor Programı/Projesi Uygulayan AİHL</a:t>
            </a:r>
          </a:p>
          <a:p>
            <a:pPr algn="just"/>
            <a:r>
              <a:rPr lang="tr-TR" sz="2000" dirty="0" smtClean="0"/>
              <a:t>-Hafız </a:t>
            </a:r>
            <a:r>
              <a:rPr lang="tr-TR" sz="2000" dirty="0"/>
              <a:t>Öğrencilerin Eğitim Gördüğü AİHL</a:t>
            </a:r>
          </a:p>
          <a:p>
            <a:pPr algn="just"/>
            <a:r>
              <a:rPr lang="tr-TR" sz="2000" dirty="0" smtClean="0"/>
              <a:t>-Hazırlık </a:t>
            </a:r>
            <a:r>
              <a:rPr lang="tr-TR" sz="2000" dirty="0"/>
              <a:t>Sınıfı ile Dil Projesi Uygulayan AİHL</a:t>
            </a:r>
          </a:p>
          <a:p>
            <a:pPr algn="just"/>
            <a:r>
              <a:rPr lang="tr-TR" sz="2000" dirty="0" smtClean="0"/>
              <a:t>-Uluslar </a:t>
            </a:r>
            <a:r>
              <a:rPr lang="tr-TR" sz="2000" dirty="0"/>
              <a:t>arası  Anadolu İmam Hatip Liseleri</a:t>
            </a:r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168106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9144000" cy="10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66" tIns="37033" rIns="74066" bIns="3703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40664" fontAlgn="base">
              <a:spcBef>
                <a:spcPct val="0"/>
              </a:spcBef>
              <a:spcAft>
                <a:spcPct val="0"/>
              </a:spcAft>
            </a:pPr>
            <a:endParaRPr lang="tr-TR" sz="21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7030A0"/>
                </a:solidFill>
                <a:cs typeface="Arial" pitchFamily="34" charset="0"/>
              </a:rPr>
              <a:t>***ŞEHİT SUAT AKINCI </a:t>
            </a:r>
          </a:p>
          <a:p>
            <a:pPr algn="ctr"/>
            <a:r>
              <a:rPr lang="tr-TR" sz="2000" b="1" dirty="0" smtClean="0">
                <a:solidFill>
                  <a:srgbClr val="7030A0"/>
                </a:solidFill>
                <a:cs typeface="Arial" pitchFamily="34" charset="0"/>
              </a:rPr>
              <a:t>KIZ  ANADOLU İMAM HATİP LİSESİ</a:t>
            </a:r>
            <a:endParaRPr lang="tr-TR" sz="2000" dirty="0">
              <a:solidFill>
                <a:srgbClr val="7030A0"/>
              </a:solidFill>
              <a:cs typeface="Arial" pitchFamily="34" charset="0"/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338600" y="1633088"/>
          <a:ext cx="8519680" cy="753618"/>
        </p:xfrm>
        <a:graphic>
          <a:graphicData uri="http://schemas.openxmlformats.org/drawingml/2006/table">
            <a:tbl>
              <a:tblPr/>
              <a:tblGrid>
                <a:gridCol w="8519680"/>
              </a:tblGrid>
              <a:tr h="70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Fen ve Sosyal Bilimler Programı Uygulayan Anadolu İmam Hatip Lisesi(AİHL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/>
                        <a:t>(Adrese Dayalı sistem ile öğrenci alıyor.)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endParaRPr lang="tr-T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18" marR="6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2928940"/>
            <a:ext cx="9144000" cy="3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066" tIns="37033" rIns="74066" bIns="3703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40664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7030A0"/>
                </a:solidFill>
                <a:cs typeface="Arial" pitchFamily="34" charset="0"/>
              </a:rPr>
              <a:t>***TURGUTLU ANADOLU İMAM HATİP LİSESİ</a:t>
            </a:r>
            <a:endParaRPr lang="tr-TR" sz="2000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28596" y="3500444"/>
          <a:ext cx="8519680" cy="753618"/>
        </p:xfrm>
        <a:graphic>
          <a:graphicData uri="http://schemas.openxmlformats.org/drawingml/2006/table">
            <a:tbl>
              <a:tblPr/>
              <a:tblGrid>
                <a:gridCol w="8519680"/>
              </a:tblGrid>
              <a:tr h="703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</a:rPr>
                        <a:t>Fen ve Sosyal Bilimler Programı Uygulayan Anadolu İmam Hatip Lisesi(AİHL</a:t>
                      </a:r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/>
                        <a:t>(90</a:t>
                      </a:r>
                      <a:r>
                        <a:rPr lang="tr-TR" sz="1800" baseline="0" dirty="0" smtClean="0"/>
                        <a:t> öğrencisini LGS</a:t>
                      </a:r>
                      <a:r>
                        <a:rPr lang="tr-TR" sz="1800" dirty="0" smtClean="0"/>
                        <a:t> ile öğrenci alıyor.)</a:t>
                      </a:r>
                      <a:r>
                        <a:rPr lang="tr-TR" sz="14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	</a:t>
                      </a:r>
                      <a:endParaRPr lang="tr-T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218" marR="62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Okul Psikolojik Danışmanlığı\ÇARDAK İHO\Liseler\RTE AİH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275606"/>
            <a:ext cx="7488832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0247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SPOR LİSELERİ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3608" y="98757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Spor Liseleri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tr-T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indent="-457200">
              <a:buClr>
                <a:srgbClr val="C0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Spor liseleri, ortaöğretimin genel amaçlarının yanı sıra, </a:t>
            </a: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öğrencilere beden</a:t>
            </a:r>
          </a:p>
          <a:p>
            <a:pPr marL="457200" indent="-457200">
              <a:buClr>
                <a:srgbClr val="C00000"/>
              </a:buClr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eğitimi ve spor alanında temel bilgi ve beceriler kazandırmayı, beden eğitimi</a:t>
            </a:r>
          </a:p>
          <a:p>
            <a:pPr marL="457200" indent="-457200">
              <a:buClr>
                <a:srgbClr val="C00000"/>
              </a:buClr>
            </a:pPr>
            <a:r>
              <a:rPr lang="tr-T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 spor alanında nitelikli insan yetiştirilmesine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kaynaklık etmeyi </a:t>
            </a:r>
          </a:p>
          <a:p>
            <a:pPr marL="457200" indent="-457200">
              <a:buClr>
                <a:srgbClr val="C00000"/>
              </a:buClr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amaçlamaktadır.</a:t>
            </a:r>
            <a:endParaRPr lang="tr-TR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tr-TR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dirty="0" smtClean="0"/>
              <a:t>-Yetenek </a:t>
            </a:r>
            <a:r>
              <a:rPr lang="tr-TR" dirty="0"/>
              <a:t>sınavı var.</a:t>
            </a:r>
          </a:p>
          <a:p>
            <a:pPr algn="just"/>
            <a:r>
              <a:rPr lang="tr-TR" dirty="0" smtClean="0"/>
              <a:t>-Spora </a:t>
            </a:r>
            <a:r>
              <a:rPr lang="tr-TR" dirty="0"/>
              <a:t>engel bir durumun olmadığını belirten sağlık raporunun alınması gerekir</a:t>
            </a:r>
            <a:r>
              <a:rPr lang="tr-TR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b="1" dirty="0" smtClean="0">
                <a:solidFill>
                  <a:srgbClr val="FF0000"/>
                </a:solidFill>
              </a:rPr>
              <a:t>-%</a:t>
            </a:r>
            <a:r>
              <a:rPr lang="tr-TR" sz="2000" b="1" dirty="0">
                <a:solidFill>
                  <a:srgbClr val="FF0000"/>
                </a:solidFill>
              </a:rPr>
              <a:t>70 Yetenek Sınavı, %30 </a:t>
            </a:r>
            <a:r>
              <a:rPr lang="tr-TR" sz="2000" b="1" dirty="0" smtClean="0">
                <a:solidFill>
                  <a:srgbClr val="FF0000"/>
                </a:solidFill>
              </a:rPr>
              <a:t>OBP </a:t>
            </a:r>
            <a:r>
              <a:rPr lang="tr-TR" sz="2000" b="1" dirty="0">
                <a:solidFill>
                  <a:srgbClr val="FF0000"/>
                </a:solidFill>
              </a:rPr>
              <a:t>isteniyor.</a:t>
            </a:r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499953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6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6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6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4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6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6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6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1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6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6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6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8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6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6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6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idx="1"/>
          </p:nvPr>
        </p:nvSpPr>
        <p:spPr>
          <a:xfrm>
            <a:off x="857224" y="240866"/>
            <a:ext cx="8014103" cy="4902634"/>
          </a:xfrm>
        </p:spPr>
        <p:txBody>
          <a:bodyPr lIns="74066" tIns="37033" rIns="74066" bIns="37033">
            <a:noAutofit/>
          </a:bodyPr>
          <a:lstStyle/>
          <a:p>
            <a:pPr lvl="0"/>
            <a:r>
              <a:rPr lang="tr-TR" sz="1400" b="1" dirty="0">
                <a:solidFill>
                  <a:srgbClr val="C00000"/>
                </a:solidFill>
              </a:rPr>
              <a:t>SPOR LİSESİ</a:t>
            </a:r>
            <a:endParaRPr lang="tr-TR" sz="1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1400" dirty="0"/>
              <a:t> *Öğrencilere beden eğitimi ve spor alanında temel bilgi ve beceriler kazandırmayı, beden eğitimi ve </a:t>
            </a:r>
            <a:r>
              <a:rPr lang="tr-TR" sz="1400" dirty="0" smtClean="0"/>
              <a:t>spor</a:t>
            </a:r>
          </a:p>
          <a:p>
            <a:pPr>
              <a:buNone/>
            </a:pPr>
            <a:r>
              <a:rPr lang="tr-TR" sz="1400" dirty="0" smtClean="0"/>
              <a:t> </a:t>
            </a:r>
            <a:r>
              <a:rPr lang="tr-TR" sz="1400" dirty="0"/>
              <a:t>alanında nitelikli insan yetiştirilmesine kaynaklık etmeyi amaçlar.</a:t>
            </a:r>
          </a:p>
          <a:p>
            <a:pPr>
              <a:buNone/>
            </a:pPr>
            <a:r>
              <a:rPr lang="tr-TR" sz="1400" dirty="0"/>
              <a:t> </a:t>
            </a:r>
          </a:p>
          <a:p>
            <a:pPr>
              <a:buNone/>
            </a:pPr>
            <a:r>
              <a:rPr lang="tr-TR" sz="1400" dirty="0">
                <a:solidFill>
                  <a:srgbClr val="7030A0"/>
                </a:solidFill>
              </a:rPr>
              <a:t>*Spor alanında yapılan yetenek sınavlarında, öğrencilerin esneklik, dayanıklılık ve koordinasyon, çabukluk </a:t>
            </a:r>
            <a:r>
              <a:rPr lang="tr-TR" sz="1400" dirty="0" smtClean="0">
                <a:solidFill>
                  <a:srgbClr val="7030A0"/>
                </a:solidFill>
              </a:rPr>
              <a:t>ve</a:t>
            </a:r>
          </a:p>
          <a:p>
            <a:pPr>
              <a:buNone/>
            </a:pPr>
            <a:r>
              <a:rPr lang="tr-TR" sz="1400" dirty="0" smtClean="0">
                <a:solidFill>
                  <a:srgbClr val="7030A0"/>
                </a:solidFill>
              </a:rPr>
              <a:t> </a:t>
            </a:r>
            <a:r>
              <a:rPr lang="tr-TR" sz="1400" dirty="0">
                <a:solidFill>
                  <a:srgbClr val="7030A0"/>
                </a:solidFill>
              </a:rPr>
              <a:t>hız, kuvvet, ritim, sporculuk geçmişi, takımdaki başarıları gibi kriterlere bakılarak değerlendirme </a:t>
            </a:r>
            <a:endParaRPr lang="tr-TR" sz="1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1400" dirty="0" smtClean="0">
                <a:solidFill>
                  <a:srgbClr val="7030A0"/>
                </a:solidFill>
              </a:rPr>
              <a:t>yapılmaktadır</a:t>
            </a:r>
            <a:r>
              <a:rPr lang="tr-TR" sz="1400" dirty="0">
                <a:solidFill>
                  <a:srgbClr val="7030A0"/>
                </a:solidFill>
              </a:rPr>
              <a:t>. </a:t>
            </a:r>
          </a:p>
          <a:p>
            <a:pPr>
              <a:buNone/>
            </a:pPr>
            <a:endParaRPr lang="tr-TR" sz="1400" dirty="0"/>
          </a:p>
          <a:p>
            <a:pPr>
              <a:buNone/>
            </a:pPr>
            <a:r>
              <a:rPr lang="tr-TR" sz="1400" dirty="0"/>
              <a:t>*Milli sporcu unvanı kazanmış olan öğrenciler ile takım sporlarında ulusal ve uluslararası derecesi </a:t>
            </a:r>
            <a:r>
              <a:rPr lang="tr-TR" sz="1400" dirty="0" smtClean="0"/>
              <a:t>olan</a:t>
            </a:r>
          </a:p>
          <a:p>
            <a:pPr>
              <a:buNone/>
            </a:pPr>
            <a:r>
              <a:rPr lang="tr-TR" sz="1400" dirty="0" smtClean="0"/>
              <a:t> </a:t>
            </a:r>
            <a:r>
              <a:rPr lang="tr-TR" sz="1400" dirty="0"/>
              <a:t>yetenekli öğrencilerin bu okullarda eğitim görmelerine imkan sağlanmaktadır. </a:t>
            </a:r>
          </a:p>
          <a:p>
            <a:pPr>
              <a:buNone/>
            </a:pPr>
            <a:endParaRPr lang="tr-TR" sz="1400" dirty="0"/>
          </a:p>
          <a:p>
            <a:pPr>
              <a:buNone/>
            </a:pPr>
            <a:r>
              <a:rPr lang="tr-TR" sz="1400" dirty="0"/>
              <a:t>•</a:t>
            </a:r>
            <a:r>
              <a:rPr lang="tr-TR" sz="1400" dirty="0">
                <a:solidFill>
                  <a:srgbClr val="FF0000"/>
                </a:solidFill>
              </a:rPr>
              <a:t>Çoğu Spor lisesi Yetenek Sınavıyla öğrenci aldığı için Liseye Geçiş Sınavına (LGS) girmek zorunlu değildir.</a:t>
            </a:r>
          </a:p>
          <a:p>
            <a:r>
              <a:rPr lang="tr-TR" sz="1400" b="1" u="sng" dirty="0">
                <a:solidFill>
                  <a:srgbClr val="FF0000"/>
                </a:solidFill>
              </a:rPr>
              <a:t>(%70 Yetenek Sınav Puanı+ %30 Ortaokul Başarı Puanı)</a:t>
            </a:r>
            <a:endParaRPr lang="tr-TR" sz="1400" b="1" dirty="0">
              <a:solidFill>
                <a:srgbClr val="FF0000"/>
              </a:solidFill>
            </a:endParaRPr>
          </a:p>
          <a:p>
            <a:endParaRPr lang="tr-TR" sz="1400" dirty="0"/>
          </a:p>
          <a:p>
            <a:pPr>
              <a:buNone/>
            </a:pPr>
            <a:endParaRPr lang="tr-TR" sz="1400" dirty="0"/>
          </a:p>
          <a:p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lIns="74066" tIns="37033" rIns="74066" bIns="37033"/>
          <a:lstStyle/>
          <a:p>
            <a:pPr>
              <a:buNone/>
            </a:pP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MANİSA- </a:t>
            </a:r>
            <a:r>
              <a:rPr lang="tr-TR" sz="2300" dirty="0" err="1">
                <a:latin typeface="Times New Roman" pitchFamily="18" charset="0"/>
                <a:cs typeface="Times New Roman" pitchFamily="18" charset="0"/>
              </a:rPr>
              <a:t>YUNUSEMRE’de</a:t>
            </a: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MANİSA SPOR LİSESİ mevcuttur</a:t>
            </a:r>
            <a:r>
              <a:rPr lang="tr-TR" b="1" dirty="0">
                <a:solidFill>
                  <a:srgbClr val="002060"/>
                </a:solidFill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LİSESİ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2727" y="987574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Güzel Sanatlar Lisesi</a:t>
            </a:r>
          </a:p>
          <a:p>
            <a:pPr>
              <a:buClr>
                <a:srgbClr val="C00000"/>
              </a:buClr>
            </a:pPr>
            <a:endParaRPr lang="tr-T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/>
              <a:t>-</a:t>
            </a:r>
            <a:r>
              <a:rPr lang="tr-TR" sz="2000" b="1" dirty="0" smtClean="0"/>
              <a:t>Yetenek </a:t>
            </a:r>
            <a:r>
              <a:rPr lang="tr-TR" sz="2000" b="1" dirty="0"/>
              <a:t>sınavı var</a:t>
            </a:r>
            <a:r>
              <a:rPr lang="tr-TR" sz="2000" b="1" dirty="0" smtClean="0"/>
              <a:t>.</a:t>
            </a:r>
          </a:p>
          <a:p>
            <a:pPr algn="just"/>
            <a:endParaRPr lang="tr-TR" sz="2000" b="1" dirty="0"/>
          </a:p>
          <a:p>
            <a:pPr algn="just"/>
            <a:r>
              <a:rPr lang="tr-TR" sz="2000" b="1" dirty="0">
                <a:solidFill>
                  <a:srgbClr val="7030A0"/>
                </a:solidFill>
              </a:rPr>
              <a:t>-Müzik ve Resim </a:t>
            </a:r>
            <a:r>
              <a:rPr lang="tr-TR" sz="2000" b="1" dirty="0" smtClean="0">
                <a:solidFill>
                  <a:srgbClr val="7030A0"/>
                </a:solidFill>
              </a:rPr>
              <a:t>alanları var.</a:t>
            </a:r>
          </a:p>
          <a:p>
            <a:pPr algn="just"/>
            <a:endParaRPr lang="tr-TR" sz="2000" b="1" dirty="0" smtClean="0"/>
          </a:p>
          <a:p>
            <a:pPr algn="just"/>
            <a:r>
              <a:rPr lang="tr-TR" sz="2000" b="1" dirty="0" smtClean="0">
                <a:solidFill>
                  <a:srgbClr val="C00000"/>
                </a:solidFill>
              </a:rPr>
              <a:t>-%</a:t>
            </a:r>
            <a:r>
              <a:rPr lang="tr-TR" sz="2000" b="1" dirty="0">
                <a:solidFill>
                  <a:srgbClr val="C00000"/>
                </a:solidFill>
              </a:rPr>
              <a:t>70 Yetenek Sınavı</a:t>
            </a:r>
            <a:r>
              <a:rPr lang="tr-TR" sz="2000" b="1" dirty="0" smtClean="0">
                <a:solidFill>
                  <a:srgbClr val="C00000"/>
                </a:solidFill>
              </a:rPr>
              <a:t>,+ %</a:t>
            </a:r>
            <a:r>
              <a:rPr lang="tr-TR" sz="2000" b="1" dirty="0">
                <a:solidFill>
                  <a:srgbClr val="C00000"/>
                </a:solidFill>
              </a:rPr>
              <a:t>30 </a:t>
            </a:r>
            <a:r>
              <a:rPr lang="tr-TR" sz="2000" b="1" dirty="0" smtClean="0">
                <a:solidFill>
                  <a:srgbClr val="C00000"/>
                </a:solidFill>
              </a:rPr>
              <a:t>OBP </a:t>
            </a:r>
            <a:r>
              <a:rPr lang="tr-TR" sz="2000" b="1" dirty="0">
                <a:solidFill>
                  <a:srgbClr val="C00000"/>
                </a:solidFill>
              </a:rPr>
              <a:t>isteniyor</a:t>
            </a:r>
            <a:r>
              <a:rPr lang="tr-TR" sz="2000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tr-TR" sz="2000" dirty="0"/>
          </a:p>
        </p:txBody>
      </p:sp>
      <p:pic>
        <p:nvPicPr>
          <p:cNvPr id="1026" name="Picture 2" descr="D:\Users\Hp\Desktop\11140621_IMG_6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851670"/>
            <a:ext cx="3114568" cy="3245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679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253936"/>
            <a:ext cx="7443812" cy="4532774"/>
          </a:xfrm>
        </p:spPr>
        <p:txBody>
          <a:bodyPr lIns="74066" tIns="37033" rIns="74066" bIns="37033">
            <a:normAutofit fontScale="25000" lnSpcReduction="20000"/>
          </a:bodyPr>
          <a:lstStyle/>
          <a:p>
            <a:pPr lvl="0"/>
            <a:r>
              <a:rPr lang="tr-TR" sz="6400" b="1" dirty="0">
                <a:solidFill>
                  <a:srgbClr val="FF0000"/>
                </a:solidFill>
              </a:rPr>
              <a:t>GÜZEL SANATLAR LİSESİ</a:t>
            </a:r>
            <a:endParaRPr lang="tr-TR" sz="6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6400" dirty="0"/>
              <a:t> </a:t>
            </a:r>
          </a:p>
          <a:p>
            <a:pPr>
              <a:buNone/>
            </a:pPr>
            <a:r>
              <a:rPr lang="tr-TR" sz="6400" dirty="0"/>
              <a:t>*</a:t>
            </a:r>
            <a:r>
              <a:rPr lang="tr-TR" sz="6400" b="1" dirty="0">
                <a:solidFill>
                  <a:srgbClr val="C00000"/>
                </a:solidFill>
              </a:rPr>
              <a:t>Güzel sanatlar liseleri;</a:t>
            </a:r>
            <a:r>
              <a:rPr lang="tr-TR" sz="6400" dirty="0">
                <a:solidFill>
                  <a:srgbClr val="C00000"/>
                </a:solidFill>
              </a:rPr>
              <a:t> </a:t>
            </a:r>
            <a:r>
              <a:rPr lang="tr-TR" sz="6400" dirty="0"/>
              <a:t>Öğrencilere güzel sanatlarla ilgili temel bilgi ve </a:t>
            </a:r>
            <a:r>
              <a:rPr lang="tr-TR" sz="6400" dirty="0" smtClean="0"/>
              <a:t>beceriler</a:t>
            </a:r>
          </a:p>
          <a:p>
            <a:pPr>
              <a:buNone/>
            </a:pPr>
            <a:r>
              <a:rPr lang="tr-TR" sz="6400" dirty="0" smtClean="0"/>
              <a:t>kazandırmayı </a:t>
            </a:r>
            <a:r>
              <a:rPr lang="tr-TR" sz="6400" dirty="0"/>
              <a:t>ve güzel sanatlar alanında nitelikli insan yetiştirilmesine kaynaklık </a:t>
            </a:r>
            <a:r>
              <a:rPr lang="tr-TR" sz="6400" dirty="0" smtClean="0"/>
              <a:t>etmeyi</a:t>
            </a:r>
          </a:p>
          <a:p>
            <a:pPr>
              <a:buNone/>
            </a:pPr>
            <a:r>
              <a:rPr lang="tr-TR" sz="6400" dirty="0" smtClean="0"/>
              <a:t>amaçlar</a:t>
            </a:r>
            <a:r>
              <a:rPr lang="tr-TR" sz="6400" dirty="0"/>
              <a:t>. Görsel sanatlar ve müzik alanında öğrenim görmek isteyenlerin yetenek sınavı </a:t>
            </a:r>
            <a:endParaRPr lang="tr-TR" sz="6400" dirty="0" smtClean="0"/>
          </a:p>
          <a:p>
            <a:pPr>
              <a:buNone/>
            </a:pPr>
            <a:r>
              <a:rPr lang="tr-TR" sz="6400" dirty="0" smtClean="0"/>
              <a:t>sonucuna </a:t>
            </a:r>
            <a:r>
              <a:rPr lang="tr-TR" sz="6400" dirty="0"/>
              <a:t>göre, tanılanmış özel yetenekli öğrencilerin de görsel sanatlar ile </a:t>
            </a:r>
            <a:r>
              <a:rPr lang="tr-TR" sz="6400" dirty="0" smtClean="0"/>
              <a:t>müzik</a:t>
            </a:r>
          </a:p>
          <a:p>
            <a:pPr>
              <a:buNone/>
            </a:pPr>
            <a:r>
              <a:rPr lang="tr-TR" sz="6400" dirty="0" smtClean="0"/>
              <a:t>bölümleri </a:t>
            </a:r>
            <a:r>
              <a:rPr lang="tr-TR" sz="6400" dirty="0"/>
              <a:t>bulunan güzel sanatlar liselerine doğrudan kayıtları yapılabilmektedir.</a:t>
            </a:r>
          </a:p>
          <a:p>
            <a:pPr>
              <a:buNone/>
            </a:pPr>
            <a:endParaRPr lang="tr-TR" sz="6400" dirty="0"/>
          </a:p>
          <a:p>
            <a:pPr>
              <a:buNone/>
            </a:pPr>
            <a:r>
              <a:rPr lang="tr-TR" sz="6400" b="1" dirty="0">
                <a:solidFill>
                  <a:srgbClr val="00B0F0"/>
                </a:solidFill>
              </a:rPr>
              <a:t>*Liseye Geçiş Sınavına (LGS) girmek zorunlu değildir.</a:t>
            </a:r>
            <a:endParaRPr lang="tr-TR" sz="64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sz="6400" b="1" dirty="0">
                <a:solidFill>
                  <a:srgbClr val="00B0F0"/>
                </a:solidFill>
              </a:rPr>
              <a:t>Okullar yetenek sınavı ile öğrenci almaktadır.</a:t>
            </a:r>
            <a:endParaRPr lang="tr-TR" sz="64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sz="6400" b="1" u="sng" dirty="0">
                <a:solidFill>
                  <a:srgbClr val="00B0F0"/>
                </a:solidFill>
              </a:rPr>
              <a:t>(%70 Yetenek Sınav Puanı+ %30 Ortaokul Başarı Puanı)</a:t>
            </a:r>
            <a:endParaRPr lang="tr-TR" sz="6400" dirty="0">
              <a:solidFill>
                <a:srgbClr val="00B0F0"/>
              </a:solidFill>
            </a:endParaRPr>
          </a:p>
          <a:p>
            <a:pPr>
              <a:buNone/>
            </a:pPr>
            <a:r>
              <a:rPr lang="tr-TR" sz="6400" dirty="0">
                <a:solidFill>
                  <a:srgbClr val="00B0F0"/>
                </a:solidFill>
              </a:rPr>
              <a:t> </a:t>
            </a:r>
          </a:p>
          <a:p>
            <a:r>
              <a:rPr lang="tr-TR" sz="6400" b="1" dirty="0">
                <a:solidFill>
                  <a:srgbClr val="C00000"/>
                </a:solidFill>
              </a:rPr>
              <a:t>*LİSEDE BULUNABİLECEK ALANLAR;</a:t>
            </a:r>
            <a:endParaRPr lang="tr-TR" sz="6400" dirty="0">
              <a:solidFill>
                <a:srgbClr val="C00000"/>
              </a:solidFill>
            </a:endParaRPr>
          </a:p>
          <a:p>
            <a:r>
              <a:rPr lang="tr-TR" sz="6400" b="1" dirty="0"/>
              <a:t>Müzik ,Resim</a:t>
            </a:r>
            <a:endParaRPr lang="tr-TR" sz="6400" dirty="0"/>
          </a:p>
          <a:p>
            <a:pPr>
              <a:buNone/>
            </a:pPr>
            <a:r>
              <a:rPr lang="tr-TR" sz="6400" b="1" dirty="0"/>
              <a:t> </a:t>
            </a:r>
            <a:endParaRPr lang="tr-TR" sz="6400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lIns="74066" tIns="37033" rIns="74066" bIns="37033"/>
          <a:lstStyle/>
          <a:p>
            <a:pPr>
              <a:buNone/>
            </a:pPr>
            <a:r>
              <a:rPr lang="tr-TR" dirty="0"/>
              <a:t>	</a:t>
            </a: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MANİSA- </a:t>
            </a:r>
            <a:r>
              <a:rPr lang="tr-TR" sz="2300" dirty="0" err="1">
                <a:latin typeface="Times New Roman" pitchFamily="18" charset="0"/>
                <a:cs typeface="Times New Roman" pitchFamily="18" charset="0"/>
              </a:rPr>
              <a:t>YUNUSEMRE’de</a:t>
            </a: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MANİSA GÜZEL SANATLAR LİSESİ mevcuttur.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304724"/>
            <a:ext cx="8215338" cy="4838776"/>
          </a:xfrm>
        </p:spPr>
        <p:txBody>
          <a:bodyPr lIns="74066" tIns="37033" rIns="74066" bIns="37033">
            <a:normAutofit fontScale="25000" lnSpcReduction="20000"/>
          </a:bodyPr>
          <a:lstStyle/>
          <a:p>
            <a:pPr lvl="0"/>
            <a:r>
              <a:rPr lang="tr-TR" sz="6500" b="1" dirty="0">
                <a:solidFill>
                  <a:srgbClr val="FF0000"/>
                </a:solidFill>
              </a:rPr>
              <a:t>FEN LİSELERİ</a:t>
            </a:r>
          </a:p>
          <a:p>
            <a:pPr>
              <a:buNone/>
            </a:pPr>
            <a:endParaRPr lang="tr-TR" sz="6500" dirty="0"/>
          </a:p>
          <a:p>
            <a:pPr>
              <a:buNone/>
            </a:pPr>
            <a:r>
              <a:rPr lang="tr-TR" sz="4800" b="1" dirty="0"/>
              <a:t>*Fen ve matematik alanlarındaki yetenekleri yüksek olan öğrencileri, matematik ve fen bilimleri </a:t>
            </a:r>
            <a:r>
              <a:rPr lang="tr-TR" sz="4800" b="1" dirty="0" smtClean="0"/>
              <a:t>alanında</a:t>
            </a:r>
          </a:p>
          <a:p>
            <a:pPr>
              <a:buNone/>
            </a:pPr>
            <a:r>
              <a:rPr lang="tr-TR" sz="4800" b="1" dirty="0" smtClean="0"/>
              <a:t> </a:t>
            </a:r>
            <a:r>
              <a:rPr lang="tr-TR" sz="4800" b="1" dirty="0"/>
              <a:t>yüksek öğrenime hazırlar. </a:t>
            </a:r>
            <a:endParaRPr lang="tr-TR" sz="4800" dirty="0"/>
          </a:p>
          <a:p>
            <a:pPr>
              <a:buNone/>
            </a:pPr>
            <a:endParaRPr lang="tr-TR" sz="4800" dirty="0"/>
          </a:p>
          <a:p>
            <a:pPr>
              <a:buNone/>
            </a:pPr>
            <a:r>
              <a:rPr lang="tr-TR" sz="4800" b="1" dirty="0">
                <a:solidFill>
                  <a:srgbClr val="7030A0"/>
                </a:solidFill>
              </a:rPr>
              <a:t>*Matematik ve fen bilimleri alanlarında gereksinim duyulan üstün nitelikli bilim adamlarının yetiştirilmesine </a:t>
            </a:r>
            <a:endParaRPr lang="tr-TR" sz="4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4800" b="1" dirty="0" smtClean="0">
                <a:solidFill>
                  <a:srgbClr val="7030A0"/>
                </a:solidFill>
              </a:rPr>
              <a:t>kaynaklık </a:t>
            </a:r>
            <a:r>
              <a:rPr lang="tr-TR" sz="4800" b="1" dirty="0">
                <a:solidFill>
                  <a:srgbClr val="7030A0"/>
                </a:solidFill>
              </a:rPr>
              <a:t>eder.</a:t>
            </a:r>
            <a:endParaRPr lang="tr-TR" sz="4800" dirty="0">
              <a:solidFill>
                <a:srgbClr val="7030A0"/>
              </a:solidFill>
            </a:endParaRPr>
          </a:p>
          <a:p>
            <a:pPr>
              <a:buNone/>
            </a:pPr>
            <a:endParaRPr lang="tr-TR" sz="4800" dirty="0"/>
          </a:p>
          <a:p>
            <a:pPr>
              <a:buNone/>
            </a:pPr>
            <a:r>
              <a:rPr lang="tr-TR" sz="4800" b="1" dirty="0"/>
              <a:t>*Öğrencileri araştırmaya yöneltmeyi, bilimsel ve teknolojik gelişmeler ile yeni buluşlara ilgi duyanların </a:t>
            </a:r>
            <a:endParaRPr lang="tr-TR" sz="4800" b="1" dirty="0" smtClean="0"/>
          </a:p>
          <a:p>
            <a:pPr>
              <a:buNone/>
            </a:pPr>
            <a:r>
              <a:rPr lang="tr-TR" sz="4800" b="1" dirty="0" smtClean="0"/>
              <a:t>çalışacakları </a:t>
            </a:r>
            <a:r>
              <a:rPr lang="tr-TR" sz="4800" b="1" dirty="0"/>
              <a:t>ortamı ve koşulları hazırlar.</a:t>
            </a:r>
            <a:endParaRPr lang="tr-TR" sz="4800" dirty="0"/>
          </a:p>
          <a:p>
            <a:pPr>
              <a:buNone/>
            </a:pPr>
            <a:endParaRPr lang="tr-TR" sz="4800" dirty="0"/>
          </a:p>
          <a:p>
            <a:pPr>
              <a:buNone/>
            </a:pPr>
            <a:r>
              <a:rPr lang="tr-TR" sz="4800" b="1" dirty="0">
                <a:solidFill>
                  <a:srgbClr val="7030A0"/>
                </a:solidFill>
              </a:rPr>
              <a:t>*Yeni teknolojileri kullanabilen, yeni bilgiler üretebilen ve projeler hazırlayabilen bireyler yetiştirir.</a:t>
            </a:r>
            <a:endParaRPr lang="tr-TR" sz="48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4800" b="1" dirty="0"/>
              <a:t> </a:t>
            </a:r>
            <a:endParaRPr lang="tr-TR" sz="4800" dirty="0"/>
          </a:p>
          <a:p>
            <a:pPr>
              <a:buNone/>
            </a:pPr>
            <a:r>
              <a:rPr lang="tr-TR" sz="4800" b="1" dirty="0"/>
              <a:t>*Öğrencilerin bilimsel araştırma yapmalarına, bilimsel ve teknolojik gelişmeleri izlemelerine yardımcı olacak </a:t>
            </a:r>
            <a:endParaRPr lang="tr-TR" sz="4800" b="1" dirty="0" smtClean="0"/>
          </a:p>
          <a:p>
            <a:pPr>
              <a:buNone/>
            </a:pPr>
            <a:r>
              <a:rPr lang="tr-TR" sz="4800" b="1" dirty="0" smtClean="0"/>
              <a:t>şekilde </a:t>
            </a:r>
            <a:r>
              <a:rPr lang="tr-TR" sz="4800" b="1" dirty="0"/>
              <a:t>yabancı dilde iyi yetişmelerini sağlar.</a:t>
            </a:r>
            <a:endParaRPr lang="tr-TR" sz="4800" dirty="0"/>
          </a:p>
          <a:p>
            <a:endParaRPr lang="tr-TR" sz="4800" dirty="0"/>
          </a:p>
          <a:p>
            <a:pPr>
              <a:buNone/>
            </a:pPr>
            <a:r>
              <a:rPr lang="tr-TR" sz="4800" b="1" dirty="0">
                <a:solidFill>
                  <a:srgbClr val="7030A0"/>
                </a:solidFill>
              </a:rPr>
              <a:t>*Birinci yabancı dili İngilizce olan fen liselerinde öğrenim süresi 4 (dört) yıldır.</a:t>
            </a:r>
            <a:endParaRPr lang="tr-TR" sz="4800" dirty="0">
              <a:solidFill>
                <a:srgbClr val="7030A0"/>
              </a:solidFill>
            </a:endParaRPr>
          </a:p>
          <a:p>
            <a:pPr>
              <a:buNone/>
            </a:pPr>
            <a:endParaRPr lang="tr-TR" sz="4800" dirty="0"/>
          </a:p>
          <a:p>
            <a:pPr>
              <a:buNone/>
            </a:pPr>
            <a:r>
              <a:rPr lang="tr-TR" sz="4800" b="1" dirty="0"/>
              <a:t>*Yatılı ve karma okullardır.</a:t>
            </a:r>
            <a:endParaRPr lang="tr-TR" sz="4800" dirty="0"/>
          </a:p>
          <a:p>
            <a:pPr>
              <a:buNone/>
            </a:pPr>
            <a:endParaRPr lang="tr-TR" sz="4800" dirty="0">
              <a:solidFill>
                <a:srgbClr val="C00000"/>
              </a:solidFill>
            </a:endParaRPr>
          </a:p>
          <a:p>
            <a:r>
              <a:rPr lang="tr-TR" sz="4800" b="1" dirty="0">
                <a:solidFill>
                  <a:srgbClr val="C00000"/>
                </a:solidFill>
              </a:rPr>
              <a:t>LİSEDE BULUNAN ALANLAR: </a:t>
            </a:r>
            <a:r>
              <a:rPr lang="tr-TR" sz="4800" b="1" u="sng" dirty="0">
                <a:solidFill>
                  <a:srgbClr val="7030A0"/>
                </a:solidFill>
              </a:rPr>
              <a:t>SAYISAL(SAY/MF)</a:t>
            </a:r>
            <a:endParaRPr lang="tr-TR" sz="4800" dirty="0">
              <a:solidFill>
                <a:srgbClr val="7030A0"/>
              </a:solidFill>
            </a:endParaRPr>
          </a:p>
          <a:p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342815"/>
            <a:ext cx="7515250" cy="4289908"/>
          </a:xfrm>
        </p:spPr>
        <p:txBody>
          <a:bodyPr lIns="74066" tIns="37033" rIns="74066" bIns="37033">
            <a:normAutofit/>
          </a:bodyPr>
          <a:lstStyle/>
          <a:p>
            <a:pPr algn="ctr">
              <a:buNone/>
            </a:pPr>
            <a:r>
              <a:rPr lang="tr-TR" sz="1600" b="1" dirty="0">
                <a:solidFill>
                  <a:srgbClr val="C00000"/>
                </a:solidFill>
              </a:rPr>
              <a:t>Güzel Sanatlar Lisesi ile Spor Lisesi Mezunlarına</a:t>
            </a:r>
          </a:p>
          <a:p>
            <a:pPr algn="ctr">
              <a:buNone/>
            </a:pPr>
            <a:r>
              <a:rPr lang="tr-TR" sz="1600" b="1" dirty="0">
                <a:solidFill>
                  <a:srgbClr val="C00000"/>
                </a:solidFill>
              </a:rPr>
              <a:t>Verilen Haklar ve Belgeler Nelerdir?</a:t>
            </a:r>
          </a:p>
          <a:p>
            <a:pPr>
              <a:buNone/>
            </a:pPr>
            <a:endParaRPr lang="tr-TR" sz="1600" dirty="0"/>
          </a:p>
          <a:p>
            <a:pPr>
              <a:buNone/>
            </a:pPr>
            <a:r>
              <a:rPr lang="tr-TR" sz="1600" dirty="0"/>
              <a:t>*Alanda </a:t>
            </a:r>
            <a:r>
              <a:rPr lang="tr-TR" sz="1600" b="1" u="sng" dirty="0">
                <a:solidFill>
                  <a:srgbClr val="C00000"/>
                </a:solidFill>
              </a:rPr>
              <a:t>diploma</a:t>
            </a:r>
            <a:r>
              <a:rPr lang="tr-TR" sz="1600" dirty="0">
                <a:solidFill>
                  <a:srgbClr val="C00000"/>
                </a:solidFill>
              </a:rPr>
              <a:t> </a:t>
            </a:r>
            <a:r>
              <a:rPr lang="tr-TR" sz="1600" dirty="0"/>
              <a:t>Güzel Sanatlar </a:t>
            </a:r>
            <a:r>
              <a:rPr lang="tr-TR" sz="1600" dirty="0" smtClean="0"/>
              <a:t>Lisesi, Spor </a:t>
            </a:r>
            <a:r>
              <a:rPr lang="tr-TR" sz="1600" dirty="0"/>
              <a:t>Lisesi,</a:t>
            </a:r>
          </a:p>
          <a:p>
            <a:pPr>
              <a:buNone/>
            </a:pPr>
            <a:endParaRPr lang="tr-TR" sz="1600" dirty="0"/>
          </a:p>
          <a:p>
            <a:pPr>
              <a:buNone/>
            </a:pPr>
            <a:r>
              <a:rPr lang="tr-TR" sz="1600" dirty="0"/>
              <a:t>*Spor Lisesi mezunlarına </a:t>
            </a:r>
            <a:r>
              <a:rPr lang="tr-TR" sz="1600" b="1" u="sng" dirty="0">
                <a:solidFill>
                  <a:srgbClr val="C00000"/>
                </a:solidFill>
              </a:rPr>
              <a:t>Antrenörlük belgesi</a:t>
            </a:r>
            <a:r>
              <a:rPr lang="tr-TR" sz="1600" dirty="0">
                <a:solidFill>
                  <a:srgbClr val="C00000"/>
                </a:solidFill>
              </a:rPr>
              <a:t> </a:t>
            </a:r>
            <a:r>
              <a:rPr lang="tr-TR" sz="1600" dirty="0"/>
              <a:t>(Antrenör Eğitim </a:t>
            </a:r>
            <a:r>
              <a:rPr lang="tr-TR" sz="1600" dirty="0" smtClean="0"/>
              <a:t>Yönetmeliğinin </a:t>
            </a:r>
          </a:p>
          <a:p>
            <a:pPr>
              <a:buNone/>
            </a:pPr>
            <a:r>
              <a:rPr lang="tr-TR" sz="1600" dirty="0" smtClean="0"/>
              <a:t>Ortaöğretim mezunlarının hak ve muafiyetleri başlıklı 23. maddesindeki «Spor</a:t>
            </a:r>
          </a:p>
          <a:p>
            <a:pPr>
              <a:buNone/>
            </a:pPr>
            <a:r>
              <a:rPr lang="tr-TR" sz="1600" dirty="0" smtClean="0"/>
              <a:t>liselerinden mezun olanlara eğitim gördüğü yalnızca bir spor dalında, diğer ortaöğretim</a:t>
            </a:r>
          </a:p>
          <a:p>
            <a:pPr>
              <a:buNone/>
            </a:pPr>
            <a:r>
              <a:rPr lang="tr-TR" sz="1600" dirty="0" smtClean="0"/>
              <a:t>kurumlarından mezun olanlara ise ders müfredatlarının temel eğitim derslerine </a:t>
            </a:r>
          </a:p>
          <a:p>
            <a:pPr>
              <a:buNone/>
            </a:pPr>
            <a:r>
              <a:rPr lang="tr-TR" sz="1600" dirty="0" smtClean="0"/>
              <a:t>uygunluğu halinde yalnızca eğitim gördüğü bir spor dalında yardımcı antrenörlük belgesi</a:t>
            </a:r>
          </a:p>
          <a:p>
            <a:pPr>
              <a:buNone/>
            </a:pPr>
            <a:r>
              <a:rPr lang="tr-TR" sz="1600" dirty="0" smtClean="0"/>
              <a:t>almaya hak kazanır.» hükmüne göre Antrenörlük belgesi düzenlenir.)</a:t>
            </a:r>
          </a:p>
          <a:p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317422"/>
            <a:ext cx="7515250" cy="4315301"/>
          </a:xfrm>
        </p:spPr>
        <p:txBody>
          <a:bodyPr lIns="74066" tIns="37033" rIns="74066" bIns="37033">
            <a:normAutofit fontScale="77500" lnSpcReduction="20000"/>
          </a:bodyPr>
          <a:lstStyle/>
          <a:p>
            <a:pPr algn="ctr">
              <a:buNone/>
            </a:pPr>
            <a:r>
              <a:rPr lang="tr-TR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EĞİTİM-ÖĞRETİM YILI </a:t>
            </a:r>
          </a:p>
          <a:p>
            <a:pPr>
              <a:buNone/>
            </a:pPr>
            <a:endParaRPr lang="tr-TR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Başvuru Tarihi: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…….. 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Haziran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tr-TR" sz="23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3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Sınav Giriş Tarihlerinin Durulması: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…….. Haziran 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2020</a:t>
            </a:r>
            <a:endParaRPr lang="tr-TR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Yetenek Sınavı: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………Temmuz 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>
              <a:buNone/>
            </a:pPr>
            <a:endParaRPr lang="tr-TR" sz="23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Yerleştirme Sonuçları: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………Temmuz 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2020</a:t>
            </a:r>
          </a:p>
          <a:p>
            <a:pPr>
              <a:buNone/>
            </a:pP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Kayıtlar: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Temmuz 2020</a:t>
            </a:r>
          </a:p>
          <a:p>
            <a:pPr>
              <a:buNone/>
            </a:pP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Değerlendirme: </a:t>
            </a:r>
            <a:r>
              <a:rPr lang="tr-TR" sz="2300" b="1" dirty="0">
                <a:latin typeface="Times New Roman" pitchFamily="18" charset="0"/>
                <a:cs typeface="Times New Roman" pitchFamily="18" charset="0"/>
              </a:rPr>
              <a:t>Yetenek Sınavı (%70) + Ortaokul Başarı Puanı (%30)</a:t>
            </a: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355511"/>
            <a:ext cx="7515250" cy="4277211"/>
          </a:xfrm>
        </p:spPr>
        <p:txBody>
          <a:bodyPr lIns="74066" tIns="37033" rIns="74066" bIns="37033">
            <a:normAutofit/>
          </a:bodyPr>
          <a:lstStyle/>
          <a:p>
            <a:pPr>
              <a:buNone/>
            </a:pPr>
            <a:r>
              <a:rPr lang="tr-TR" dirty="0"/>
              <a:t>		</a:t>
            </a:r>
          </a:p>
          <a:p>
            <a:pPr>
              <a:buNone/>
            </a:pP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Ortaokul ve imam hatip ortaokullarının 8 inci sınıfını </a:t>
            </a:r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tr-TR" sz="1900" dirty="0">
                <a:latin typeface="Times New Roman" pitchFamily="18" charset="0"/>
                <a:cs typeface="Times New Roman" pitchFamily="18" charset="0"/>
              </a:rPr>
              <a:t>eğitim ve öğretim yılında bitiren öğrencilerin  velileri tarafından </a:t>
            </a:r>
            <a:r>
              <a:rPr lang="tr-TR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bireysel olarak , e-Okul sistemi  üzerinden başvuruda bulunacaktır. </a:t>
            </a:r>
          </a:p>
          <a:p>
            <a:pPr>
              <a:buNone/>
            </a:pPr>
            <a:endParaRPr lang="tr-TR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İnternet başvurusu yapamayan veliler için,</a:t>
            </a:r>
            <a:r>
              <a:rPr lang="tr-TR" sz="1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EK-1 formunun doldurulup, imzala olarak okul idaresine verilmesi durumunda  da veli adına okul idaresince  bireysel başvuru yapılabilecektir.</a:t>
            </a:r>
            <a:endParaRPr lang="tr-TR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228543"/>
            <a:ext cx="7871227" cy="4404179"/>
          </a:xfrm>
        </p:spPr>
        <p:txBody>
          <a:bodyPr lIns="74066" tIns="37033" rIns="74066" bIns="37033"/>
          <a:lstStyle/>
          <a:p>
            <a:pPr>
              <a:buNone/>
            </a:pPr>
            <a:r>
              <a:rPr lang="tr-TR" sz="19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tr-TR" sz="19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9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GÜZEL SANATLAR LİSESİ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GÖRSEL SANATLAR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BÖLÜMÜ SINAV DEĞERLENDİRME ÖLÇÜTLERİ ÇİZELGESİ</a:t>
            </a:r>
          </a:p>
          <a:p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GÜZEL SANATLAR LİSESİ </a:t>
            </a: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MÜZİK BÖLÜMÜ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SINAV DEĞERLENDİRME ÖLÇÜTLERİ ÇİZELGESİ</a:t>
            </a:r>
          </a:p>
          <a:p>
            <a:endParaRPr lang="tr-TR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SPOR LİSESİ </a:t>
            </a:r>
            <a:r>
              <a:rPr lang="tr-TR" sz="1600" dirty="0">
                <a:latin typeface="Times New Roman" pitchFamily="18" charset="0"/>
                <a:cs typeface="Times New Roman" pitchFamily="18" charset="0"/>
              </a:rPr>
              <a:t>SINAV DEĞERLENDİRME ÖLÇÜTLERİ ÇİZELGESİ</a:t>
            </a:r>
          </a:p>
          <a:p>
            <a:pPr>
              <a:buNone/>
            </a:pPr>
            <a:endParaRPr lang="tr-TR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DUYURULAR: Haziran ayında yapılacaktır.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0"/>
            <a:ext cx="7586688" cy="5143500"/>
          </a:xfrm>
        </p:spPr>
        <p:txBody>
          <a:bodyPr lIns="74066" tIns="37033" rIns="74066" bIns="37033">
            <a:normAutofit fontScale="25000" lnSpcReduction="20000"/>
          </a:bodyPr>
          <a:lstStyle/>
          <a:p>
            <a:pPr>
              <a:buNone/>
            </a:pPr>
            <a:r>
              <a:rPr lang="tr-TR" sz="6000" b="1" dirty="0">
                <a:latin typeface="Times New Roman" pitchFamily="18" charset="0"/>
                <a:cs typeface="Times New Roman" pitchFamily="18" charset="0"/>
              </a:rPr>
              <a:t>								EK-1</a:t>
            </a:r>
            <a:endParaRPr lang="tr-TR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000" b="1" dirty="0">
                <a:latin typeface="Times New Roman" pitchFamily="18" charset="0"/>
                <a:cs typeface="Times New Roman" pitchFamily="18" charset="0"/>
              </a:rPr>
              <a:t>DİLEKÇE ÖRNEĞİ</a:t>
            </a:r>
            <a:endParaRPr lang="tr-TR" sz="6000" dirty="0">
              <a:latin typeface="Times New Roman" pitchFamily="18" charset="0"/>
              <a:cs typeface="Times New Roman" pitchFamily="18" charset="0"/>
            </a:endParaRPr>
          </a:p>
          <a:p>
            <a:endParaRPr lang="tr-TR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…………………….………………………</a:t>
            </a:r>
            <a:r>
              <a:rPr lang="tr-TR" sz="6000" b="1" dirty="0">
                <a:latin typeface="Times New Roman" pitchFamily="18" charset="0"/>
                <a:cs typeface="Times New Roman" pitchFamily="18" charset="0"/>
              </a:rPr>
              <a:t>LİSESİ MÜDÜRLÜĞÜNE</a:t>
            </a:r>
            <a:endParaRPr lang="tr-TR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					…………………………….. 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		Velisi bulunduğum öğrenci  ………………………………………………. 2018-2019 eğitim ve öğretim yılında ortaokulu tamamlamıştır. 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		Müdürlüğünüzce düzenlenecek olan yetenek sınavına katılmasını istiyorum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		Gereğini bilgilerinize arz ederim.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  …../……/20….</a:t>
            </a:r>
          </a:p>
          <a:p>
            <a:pPr>
              <a:buNone/>
            </a:pPr>
            <a:endParaRPr lang="tr-TR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 (İmza)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………………………….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 (Velinin Adı ve Soyadı)</a:t>
            </a:r>
          </a:p>
          <a:p>
            <a:pPr>
              <a:buNone/>
            </a:pPr>
            <a:endParaRPr lang="tr-TR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6000" b="1" dirty="0">
                <a:latin typeface="Times New Roman" pitchFamily="18" charset="0"/>
                <a:cs typeface="Times New Roman" pitchFamily="18" charset="0"/>
              </a:rPr>
              <a:t>ADRES:</a:t>
            </a: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……………………………………………….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Öğrencinin T.C. Kimlik Numarası : ……………………………….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Velinin GSM Numarası                  : ……………………………….</a:t>
            </a:r>
          </a:p>
          <a:p>
            <a:pPr>
              <a:buNone/>
            </a:pPr>
            <a:r>
              <a:rPr lang="tr-TR" sz="6000" dirty="0">
                <a:latin typeface="Times New Roman" pitchFamily="18" charset="0"/>
                <a:cs typeface="Times New Roman" pitchFamily="18" charset="0"/>
              </a:rPr>
              <a:t>Velinin e-Posta Adresi:                   : ……………………………….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5143500"/>
          </a:xfrm>
        </p:spPr>
        <p:txBody>
          <a:bodyPr lIns="74066" tIns="37033" rIns="74066" bIns="37033">
            <a:normAutofit fontScale="25000" lnSpcReduction="20000"/>
          </a:bodyPr>
          <a:lstStyle/>
          <a:p>
            <a:pPr algn="ctr">
              <a:buNone/>
            </a:pPr>
            <a:endParaRPr lang="tr-TR" sz="65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6500" b="1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					EK-2</a:t>
            </a:r>
          </a:p>
          <a:p>
            <a:pPr algn="ctr">
              <a:buNone/>
            </a:pPr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GÜZEL SANATLAR LİSESİ/SPOR LİSESİ/KLASİK SANATLAR VE MUSİKİ, GÖRSEL SANATLAR VE SPOR PROGRAMI/PROJESİ UYGULAYAN ANADOLU İMAM HATİP LİSESİ SINAV GİRİŞ BELGESİ*</a:t>
            </a:r>
          </a:p>
          <a:p>
            <a:endParaRPr lang="tr-TR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 									FOTOĞRAF </a:t>
            </a:r>
            <a:br>
              <a:rPr lang="tr-TR" sz="4800" dirty="0">
                <a:latin typeface="Times New Roman" pitchFamily="18" charset="0"/>
                <a:cs typeface="Times New Roman" pitchFamily="18" charset="0"/>
              </a:rPr>
            </a:br>
            <a:endParaRPr lang="tr-TR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ÖĞRENCİNİN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T.C. Kimlik No :………………………………………</a:t>
            </a: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Adı ve Soyadı :………………………………………..</a:t>
            </a: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Baba Adı :……………………………………………..</a:t>
            </a: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Cinsiyeti :………………………………………………</a:t>
            </a: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Başvuru Okulu :………………………………………………</a:t>
            </a: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Başvuru Alanı :………………………………………………</a:t>
            </a: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Sınav Tarihi :………………………………………………</a:t>
            </a: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Sınav Yeri :………………………………………………</a:t>
            </a:r>
          </a:p>
          <a:p>
            <a:pPr>
              <a:buNone/>
            </a:pPr>
            <a:r>
              <a:rPr lang="tr-TR" sz="4800" dirty="0">
                <a:latin typeface="Times New Roman" pitchFamily="18" charset="0"/>
                <a:cs typeface="Times New Roman" pitchFamily="18" charset="0"/>
              </a:rPr>
              <a:t>Sınav Saati :………………………………………………</a:t>
            </a:r>
          </a:p>
          <a:p>
            <a:pPr>
              <a:buNone/>
            </a:pPr>
            <a:endParaRPr lang="tr-TR" sz="4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								İmza-Mühür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								Adı-Soyadı 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4800" b="1" dirty="0">
                <a:latin typeface="Times New Roman" pitchFamily="18" charset="0"/>
                <a:cs typeface="Times New Roman" pitchFamily="18" charset="0"/>
              </a:rPr>
              <a:t>								Okul Müdürü</a:t>
            </a:r>
            <a:endParaRPr lang="tr-TR" sz="4800" dirty="0">
              <a:latin typeface="Times New Roman" pitchFamily="18" charset="0"/>
              <a:cs typeface="Times New Roman" pitchFamily="18" charset="0"/>
            </a:endParaRPr>
          </a:p>
          <a:p>
            <a:endParaRPr lang="tr-TR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4800" dirty="0"/>
              <a:t/>
            </a:r>
            <a:br>
              <a:rPr lang="tr-TR" sz="4800" dirty="0"/>
            </a:br>
            <a:endParaRPr lang="tr-T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MESLEKÎ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EĞİTİM MERKEZİ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2727" y="71436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Meslekî Eğitim Merkezi</a:t>
            </a:r>
          </a:p>
          <a:p>
            <a:pPr>
              <a:buClr>
                <a:srgbClr val="C00000"/>
              </a:buClr>
            </a:pPr>
            <a:endParaRPr lang="tr-TR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tr-TR" sz="1600" dirty="0"/>
              <a:t>Meslek ve </a:t>
            </a:r>
            <a:r>
              <a:rPr lang="tr-TR" sz="1600" dirty="0" smtClean="0"/>
              <a:t>Teknik Anadolu Liselerine </a:t>
            </a:r>
            <a:r>
              <a:rPr lang="tr-TR" sz="1600" dirty="0"/>
              <a:t>benzer eğitimlerin verildiği; ancak daha sık uygulamaların olabildiği bir okul türüdür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/>
              <a:t>Öğrenciler ilgi ve yetenekleri olduğu meslek alanında hem çalışarak hem okuyarak eğitim alır. Eğitim süresi 4 yıldır.</a:t>
            </a:r>
          </a:p>
          <a:p>
            <a:endParaRPr lang="tr-TR" sz="1600" dirty="0"/>
          </a:p>
          <a:p>
            <a:r>
              <a:rPr lang="tr-TR" sz="1600" dirty="0"/>
              <a:t>Meslek liselerindekinden farklı olarak okul eğitimi haftada bir gündür. Diğer günlerde işletmelerde mesleki eğitim yapılır. Pratik eğitim esastır. Ancak teorik eğitim de ihmal edilmez. Okul devamsızlık sınırı yıllık 6 gündür.</a:t>
            </a:r>
          </a:p>
          <a:p>
            <a:endParaRPr lang="tr-TR" sz="1600" dirty="0"/>
          </a:p>
          <a:p>
            <a:r>
              <a:rPr lang="tr-TR" sz="1600" dirty="0"/>
              <a:t>İşletmelerde mesleki eğitim ilk seneden son seneye kadar devam eder. Üçüncü yılın sonunda öğrenciler Kalfalık sınavına, dördüncü yılın sonunda ise Ustalık sınavına alınır. Başarılı olanlara belge verilir</a:t>
            </a:r>
            <a:r>
              <a:rPr lang="tr-TR" sz="1600" dirty="0" smtClean="0"/>
              <a:t>. </a:t>
            </a:r>
            <a:endParaRPr lang="tr-TR" sz="1600" dirty="0"/>
          </a:p>
          <a:p>
            <a:pPr algn="just"/>
            <a:endParaRPr lang="tr-TR" sz="1600" dirty="0"/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="" xmlns:p14="http://schemas.microsoft.com/office/powerpoint/2010/main" val="602486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*Meslekî Eğitim Merkezlerinde </a:t>
            </a:r>
            <a:r>
              <a:rPr kumimoji="0" lang="tr-TR" sz="1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kalfalık ve ustalık eğitimi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almak üzere öğrenci kaydı yapılmaktadır.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*Meslekî Eğitim Merkezi programlarına kayıt şartları: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a) En az ortaokul veya imam-hatip ortaokulu mezunu olmak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b) Bünyesi ve sağlık durumu gireceği mesleğin gerektirdiği işleri yapmaya uygun olmak.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*Eğitime başlanabilmesi için eğitim görülecek alan ve dala uygun işyeri ve usta öğreticinin olması ve MEB İşletmelerde Meslekî Eğitim Sözleşmesinin imzalanması gerekmektedir.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*Meslekî Eğitim Merkezleri (çıraklık eğitimi) zorunlu eğitim kapsamına alınmıştır.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*Meslekî Eğitim Merkezi programlarını bitiren öğrenciler istekleri doğrultusunda fark derslerini tamamlayarak diploma almaları halinde yüksek öğretime gidebilme hakkına sahiptir.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*Meslekî Eğitim Merkezi programlarına devam eden öğrenciler, 10. sınıftan itibaren her ders yılı sonunda yılsonu beceri sınavına alınır.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11. sınıfın sonunda girilen beceri sınavı kalfalık, 12. sınıfın sonunda girilen beceri sınavı ustalık sınavı olarak uygulanır.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*İşyeri sahibi, aday çırağı ve çırağı çalıştırmaya başlamadan önce bunların velisi veya vasisi veya reşit ise kendisi ile yazılı işletmelerde meslekî eğitim sözleşmesi yapmak zorundadır.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ÇOK PROGRAMLI LİSELER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2727" y="98757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1600" dirty="0"/>
          </a:p>
          <a:p>
            <a:pPr algn="just"/>
            <a:endParaRPr lang="tr-TR" sz="2000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000100" y="1000114"/>
            <a:ext cx="81439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3Font_3"/>
              </a:rPr>
              <a:t>*Çok Programlı Anadolu Liseleri; genel ve meslekî ve teknikö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NotoSans-Regular"/>
              </a:rPr>
              <a:t>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3Font_3"/>
              </a:rPr>
              <a:t>retim programlarını bir yönetim altında uygulayan ortaö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NotoSans-Regular"/>
              </a:rPr>
              <a:t>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3Font_3"/>
              </a:rPr>
              <a:t>retim kurumlarıdır.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3Font_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3Font_2"/>
              </a:rPr>
              <a:t>*ÇOK PROGRAMLI L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NotoSans-Bold"/>
              </a:rPr>
              <a:t>İ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3Font_2"/>
              </a:rPr>
              <a:t>SE=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3Font_2"/>
              </a:rPr>
              <a:t>Meslek Lisesi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3Font_2"/>
              </a:rPr>
              <a:t>                                           +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3Font_2"/>
              </a:rPr>
              <a:t>                                           Anadolu Lisesi                                                                     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3Font_2"/>
              </a:rPr>
              <a:t>birle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NotoSans-Bold"/>
              </a:rPr>
              <a:t>ş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3Font_2"/>
              </a:rPr>
              <a:t>imi diyebiliriz.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486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AÇIK ÖĞRETİM LİSELERİ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2727" y="98757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1600" dirty="0"/>
          </a:p>
          <a:p>
            <a:pPr algn="just"/>
            <a:endParaRPr lang="tr-TR" sz="2000" dirty="0"/>
          </a:p>
        </p:txBody>
      </p:sp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000100" y="1000114"/>
            <a:ext cx="81439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sz="1400" b="1" dirty="0" smtClean="0"/>
              <a:t>*Açık Öğretim Lisesi sistemi uzaktan eğitim sistemine göre kurulmuştur. </a:t>
            </a:r>
            <a:endParaRPr lang="tr-TR" sz="1400" dirty="0" smtClean="0"/>
          </a:p>
          <a:p>
            <a:r>
              <a:rPr lang="tr-TR" sz="1400" b="1" dirty="0" smtClean="0"/>
              <a:t> </a:t>
            </a:r>
            <a:endParaRPr lang="tr-TR" sz="1400" dirty="0" smtClean="0"/>
          </a:p>
          <a:p>
            <a:r>
              <a:rPr lang="tr-TR" sz="1400" b="1" dirty="0" smtClean="0"/>
              <a:t>*Açık Öğretim Lisesinde sınıf geçme yerine ders geçme ve kredi sistemi uygulanır.</a:t>
            </a:r>
            <a:endParaRPr lang="tr-TR" sz="1400" dirty="0" smtClean="0"/>
          </a:p>
          <a:p>
            <a:r>
              <a:rPr lang="tr-TR" sz="1400" b="1" dirty="0" smtClean="0"/>
              <a:t> </a:t>
            </a:r>
            <a:endParaRPr lang="tr-TR" sz="1400" dirty="0" smtClean="0"/>
          </a:p>
          <a:p>
            <a:r>
              <a:rPr lang="tr-TR" sz="1400" b="1" dirty="0" smtClean="0"/>
              <a:t>*Açık Öğretim Lisesi sınıf yerine dönem kavramı vardır. Öğrenci 8 dönem sonunda mezuniyet kredisine ulaştığı takdirde mezun olur. </a:t>
            </a:r>
            <a:endParaRPr lang="tr-TR" sz="1400" dirty="0" smtClean="0"/>
          </a:p>
          <a:p>
            <a:r>
              <a:rPr lang="tr-TR" sz="1400" b="1" dirty="0" smtClean="0"/>
              <a:t> </a:t>
            </a:r>
            <a:endParaRPr lang="tr-TR" sz="1400" dirty="0" smtClean="0"/>
          </a:p>
          <a:p>
            <a:r>
              <a:rPr lang="tr-TR" sz="1400" b="1" dirty="0" smtClean="0"/>
              <a:t>*Açık Öğretim Lisesinde sınıfta kalma, okuldan atılma yoktur. </a:t>
            </a:r>
            <a:endParaRPr lang="tr-TR" sz="1400" dirty="0" smtClean="0"/>
          </a:p>
          <a:p>
            <a:r>
              <a:rPr lang="tr-TR" sz="1400" b="1" dirty="0" smtClean="0"/>
              <a:t> </a:t>
            </a:r>
            <a:endParaRPr lang="tr-TR" sz="1400" dirty="0" smtClean="0"/>
          </a:p>
          <a:p>
            <a:r>
              <a:rPr lang="tr-TR" sz="1400" b="1" dirty="0" smtClean="0"/>
              <a:t>*Öğrenci kayıt yenilediği takdirde mezuniyet şartlarını tamamlanıncaya kadar okuyabilir. </a:t>
            </a:r>
            <a:endParaRPr lang="tr-TR" sz="1400" dirty="0" smtClean="0"/>
          </a:p>
          <a:p>
            <a:r>
              <a:rPr lang="tr-TR" sz="1400" b="1" dirty="0" smtClean="0"/>
              <a:t> </a:t>
            </a:r>
            <a:endParaRPr lang="tr-TR" sz="1400" dirty="0" smtClean="0"/>
          </a:p>
          <a:p>
            <a:r>
              <a:rPr lang="tr-TR" sz="1400" b="1" dirty="0" smtClean="0"/>
              <a:t>*Açık Öğretim Lisesi Öğrencileri Örgün eğitimde okuyan öğrencilerin sahip olduğu tüm haklara sahiptirler.</a:t>
            </a:r>
            <a:endParaRPr lang="tr-TR" sz="1400" dirty="0" smtClean="0"/>
          </a:p>
          <a:p>
            <a:r>
              <a:rPr lang="tr-TR" sz="1400" b="1" dirty="0" smtClean="0"/>
              <a:t> </a:t>
            </a:r>
            <a:endParaRPr lang="tr-TR" sz="1400" dirty="0" smtClean="0"/>
          </a:p>
          <a:p>
            <a:r>
              <a:rPr lang="tr-TR" sz="1400" b="1" dirty="0" smtClean="0"/>
              <a:t>*Açık Öğretim Lisesini 2,5 yılda bitirme imkânınız vardır.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2486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976547"/>
          </a:xfrm>
        </p:spPr>
        <p:txBody>
          <a:bodyPr lIns="74066" tIns="37033" rIns="74066" bIns="37033">
            <a:normAutofit/>
          </a:bodyPr>
          <a:lstStyle/>
          <a:p>
            <a:r>
              <a:rPr lang="tr-TR" sz="3200" b="1" dirty="0"/>
              <a:t>MANİSA  da </a:t>
            </a:r>
            <a:r>
              <a:rPr lang="tr-TR" sz="3200" b="1" dirty="0">
                <a:solidFill>
                  <a:srgbClr val="FF0000"/>
                </a:solidFill>
              </a:rPr>
              <a:t>7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b="1" dirty="0">
                <a:solidFill>
                  <a:srgbClr val="FF0000"/>
                </a:solidFill>
              </a:rPr>
              <a:t>tane Fen Lisesi </a:t>
            </a:r>
            <a:r>
              <a:rPr lang="tr-TR" sz="3200" b="1" dirty="0"/>
              <a:t>bulunmaktadır. </a:t>
            </a:r>
            <a:r>
              <a:rPr lang="tr-TR" b="1" dirty="0"/>
              <a:t/>
            </a:r>
            <a:br>
              <a:rPr lang="tr-TR" b="1" dirty="0"/>
            </a:br>
            <a:r>
              <a:rPr lang="tr-TR" b="1" dirty="0"/>
              <a:t>	</a:t>
            </a:r>
            <a:r>
              <a:rPr lang="tr-TR" dirty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ayt Numarası Yer Tutucusu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68580" tIns="34290" rIns="68580" bIns="34290"/>
          <a:lstStyle/>
          <a:p>
            <a:fld id="{EE38E905-2F63-4D72-918C-AEF5CAFF213F}" type="slidenum">
              <a:rPr lang="tr-TR" altLang="tr-TR"/>
              <a:pPr/>
              <a:t>60</a:t>
            </a:fld>
            <a:endParaRPr lang="tr-TR" altLang="tr-TR"/>
          </a:p>
        </p:txBody>
      </p:sp>
      <p:sp>
        <p:nvSpPr>
          <p:cNvPr id="5" name="TextBox 5"/>
          <p:cNvSpPr>
            <a:spLocks noGrp="1"/>
          </p:cNvSpPr>
          <p:nvPr>
            <p:ph idx="1"/>
          </p:nvPr>
        </p:nvSpPr>
        <p:spPr>
          <a:xfrm>
            <a:off x="1714480" y="500048"/>
            <a:ext cx="6729432" cy="530915"/>
          </a:xfrm>
        </p:spPr>
        <p:txBody>
          <a:bodyPr wrap="square" lIns="68580" tIns="34290" rIns="68580" bIns="34290">
            <a:spAutoFit/>
          </a:bodyPr>
          <a:lstStyle/>
          <a:p>
            <a:pPr marL="0" indent="0">
              <a:buNone/>
            </a:pPr>
            <a:r>
              <a:rPr lang="tr-TR" sz="3000" b="1" dirty="0" smtClean="0">
                <a:solidFill>
                  <a:srgbClr val="FF0000"/>
                </a:solidFill>
              </a:rPr>
              <a:t>ŞADİ TURGUTLU ORTA OKULU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3438" y="1571618"/>
            <a:ext cx="4233888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tr-TR" sz="3000" b="1" dirty="0">
                <a:solidFill>
                  <a:srgbClr val="FF0000"/>
                </a:solidFill>
              </a:rPr>
              <a:t>REHBERLİK SERVİSİ</a:t>
            </a:r>
          </a:p>
        </p:txBody>
      </p:sp>
      <p:pic>
        <p:nvPicPr>
          <p:cNvPr id="655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428874"/>
            <a:ext cx="2364581" cy="23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428596" y="285734"/>
          <a:ext cx="8286808" cy="435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1214446"/>
                <a:gridCol w="1500198"/>
                <a:gridCol w="1428760"/>
              </a:tblGrid>
              <a:tr h="544715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OKUL ADI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ÖĞRETİM SÜRESİ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TABAN</a:t>
                      </a:r>
                      <a:r>
                        <a:rPr lang="tr-TR" sz="1400" baseline="0" dirty="0" smtClean="0"/>
                        <a:t> PUAN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YÜZDELİK DİLİM</a:t>
                      </a:r>
                      <a:endParaRPr lang="tr-TR" sz="1400" dirty="0"/>
                    </a:p>
                  </a:txBody>
                  <a:tcPr/>
                </a:tc>
              </a:tr>
              <a:tr h="544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YUNUSEMRE / Manisa Fen Lisesi</a:t>
                      </a:r>
                      <a:endParaRPr lang="tr-TR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 Yıl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471,3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0,95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4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TURGUTLU / Halil Kale Fen Lisesi</a:t>
                      </a:r>
                      <a:endParaRPr lang="tr-TR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 Yıl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458,9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1,94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4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AKHİSAR / Macide-Ramiz Taşkınlar Fen Lisesi</a:t>
                      </a:r>
                      <a:endParaRPr lang="tr-TR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 Yıl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451,3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2,69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4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YUNUSEMRE / Manisa TOBB Bülent Koşmaz Fen Lisesi</a:t>
                      </a:r>
                      <a:endParaRPr lang="tr-TR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 Yıl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444,8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3,39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4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SOMA / Soma Borsa İstanbul Fen Lisesi</a:t>
                      </a:r>
                      <a:endParaRPr lang="tr-TR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 Yıl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433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4,85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47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ALAŞEHİR / Alaşehir Fen Lisesi</a:t>
                      </a:r>
                      <a:endParaRPr lang="tr-TR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 Yıl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425,4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5,88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4715"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rgbClr val="FF0000"/>
                          </a:solidFill>
                        </a:rPr>
                        <a:t>Demirci Necip Fazıl Kısakürek</a:t>
                      </a:r>
                      <a:r>
                        <a:rPr lang="tr-TR" sz="1400" b="1" baseline="0" dirty="0" smtClean="0">
                          <a:solidFill>
                            <a:srgbClr val="FF0000"/>
                          </a:solidFill>
                        </a:rPr>
                        <a:t> Fen Lisesi</a:t>
                      </a:r>
                      <a:endParaRPr lang="tr-T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4 Yıl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402,7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FF0000"/>
                          </a:solidFill>
                        </a:rPr>
                        <a:t>9,46</a:t>
                      </a:r>
                      <a:endParaRPr lang="tr-T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ANADOLU LİSELERİ</a:t>
            </a:r>
            <a:endParaRPr lang="tr-T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43608" y="98757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Anadolu Liseleri</a:t>
            </a:r>
          </a:p>
          <a:p>
            <a:r>
              <a:rPr lang="tr-TR" b="1" dirty="0" smtClean="0"/>
              <a:t>Anadolu </a:t>
            </a:r>
            <a:r>
              <a:rPr lang="tr-TR" b="1" dirty="0"/>
              <a:t>liseleri, içerisinde genelde </a:t>
            </a:r>
            <a:r>
              <a:rPr lang="tr-TR" b="1" dirty="0">
                <a:solidFill>
                  <a:srgbClr val="FF0000"/>
                </a:solidFill>
              </a:rPr>
              <a:t>sayısal, sözel, eşit ağırlık ve yabancı dil alanlarının</a:t>
            </a:r>
            <a:r>
              <a:rPr lang="tr-TR" b="1" dirty="0"/>
              <a:t> bulunduğu liselerdir. Ancak bazen bu alanların hepsi aynı okulda bulunmayabiliyor. Alanların açılabilmesi için okuldaki öğrencilerin yeterli sayıda başvuruda bulunması gerekiyor</a:t>
            </a:r>
            <a:r>
              <a:rPr lang="tr-TR" b="1" dirty="0" smtClean="0"/>
              <a:t>. </a:t>
            </a:r>
          </a:p>
          <a:p>
            <a:pPr>
              <a:buClr>
                <a:srgbClr val="C00000"/>
              </a:buClr>
            </a:pPr>
            <a:endParaRPr lang="tr-TR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3" descr="D:\Okul Psikolojik Danışmanlığı\ÇARDAK İHO\Liseler\Nevşehir Anadolu Lise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141" y="2859782"/>
            <a:ext cx="3560516" cy="2283717"/>
          </a:xfrm>
          <a:prstGeom prst="rect">
            <a:avLst/>
          </a:prstGeom>
          <a:noFill/>
        </p:spPr>
      </p:pic>
      <p:pic>
        <p:nvPicPr>
          <p:cNvPr id="5" name="Picture 2" descr="D:\Okul Psikolojik Danışmanlığı\ÇARDAK İHO\Liseler\Özkonnak Hacı Halil T. Anadolu L. Anan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2859782"/>
            <a:ext cx="4248472" cy="2221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3464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6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253936"/>
            <a:ext cx="7586688" cy="4378786"/>
          </a:xfrm>
        </p:spPr>
        <p:txBody>
          <a:bodyPr lIns="74066" tIns="37033" rIns="74066" bIns="37033">
            <a:normAutofit fontScale="25000" lnSpcReduction="20000"/>
          </a:bodyPr>
          <a:lstStyle/>
          <a:p>
            <a:pPr lvl="0"/>
            <a:r>
              <a:rPr lang="tr-TR" sz="7800" b="1" dirty="0">
                <a:solidFill>
                  <a:srgbClr val="FF0000"/>
                </a:solidFill>
              </a:rPr>
              <a:t>ANADOLU LİSESİ</a:t>
            </a:r>
            <a:endParaRPr lang="tr-TR" sz="7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6500" b="1" dirty="0"/>
              <a:t> </a:t>
            </a:r>
            <a:endParaRPr lang="tr-TR" sz="6500" dirty="0"/>
          </a:p>
          <a:p>
            <a:pPr>
              <a:buNone/>
            </a:pPr>
            <a:r>
              <a:rPr lang="tr-TR" sz="6500" b="1" dirty="0">
                <a:solidFill>
                  <a:srgbClr val="FF0000"/>
                </a:solidFill>
              </a:rPr>
              <a:t>*Anadolu Lisesi‘</a:t>
            </a:r>
            <a:r>
              <a:rPr lang="tr-TR" sz="6500" b="1" dirty="0" err="1">
                <a:solidFill>
                  <a:srgbClr val="FF0000"/>
                </a:solidFill>
              </a:rPr>
              <a:t>nin</a:t>
            </a:r>
            <a:r>
              <a:rPr lang="tr-TR" sz="6500" b="1" dirty="0">
                <a:solidFill>
                  <a:srgbClr val="FF0000"/>
                </a:solidFill>
              </a:rPr>
              <a:t> amaçları; </a:t>
            </a:r>
            <a:r>
              <a:rPr lang="tr-TR" sz="6500" b="1" dirty="0">
                <a:solidFill>
                  <a:srgbClr val="7030A0"/>
                </a:solidFill>
              </a:rPr>
              <a:t>öğrencilerin ilgi, yetenek ve başarılarına göre </a:t>
            </a:r>
          </a:p>
          <a:p>
            <a:pPr>
              <a:buNone/>
            </a:pPr>
            <a:r>
              <a:rPr lang="tr-TR" sz="6500" b="1" dirty="0">
                <a:solidFill>
                  <a:srgbClr val="7030A0"/>
                </a:solidFill>
              </a:rPr>
              <a:t>yüksek öğretim programlarına hazırlanmalarını, yabancı dili, dünyadaki </a:t>
            </a:r>
            <a:endParaRPr lang="tr-TR" sz="65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6500" b="1" dirty="0" smtClean="0">
                <a:solidFill>
                  <a:srgbClr val="7030A0"/>
                </a:solidFill>
              </a:rPr>
              <a:t>bilimsel ve </a:t>
            </a:r>
            <a:r>
              <a:rPr lang="tr-TR" sz="6500" b="1" dirty="0">
                <a:solidFill>
                  <a:srgbClr val="7030A0"/>
                </a:solidFill>
              </a:rPr>
              <a:t>teknolojik gelişmeleri izleyebilecek düzeyde öğrenmelerini </a:t>
            </a:r>
            <a:endParaRPr lang="tr-TR" sz="65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6500" b="1" dirty="0" smtClean="0">
                <a:solidFill>
                  <a:srgbClr val="7030A0"/>
                </a:solidFill>
              </a:rPr>
              <a:t>sağlamaktır</a:t>
            </a:r>
            <a:r>
              <a:rPr lang="tr-TR" sz="6500" b="1" dirty="0">
                <a:solidFill>
                  <a:srgbClr val="7030A0"/>
                </a:solidFill>
              </a:rPr>
              <a:t>.</a:t>
            </a:r>
            <a:endParaRPr lang="tr-TR" sz="6500" dirty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6500" b="1" dirty="0"/>
              <a:t> </a:t>
            </a:r>
            <a:endParaRPr lang="tr-TR" sz="6500" dirty="0"/>
          </a:p>
          <a:p>
            <a:pPr>
              <a:buNone/>
            </a:pPr>
            <a:r>
              <a:rPr lang="tr-TR" sz="6500" b="1" dirty="0"/>
              <a:t>*Anadolu liselerinin bazıları 4 yıl bazıları da hazırlık + 4 yıl sistemiyle öğrenci </a:t>
            </a:r>
          </a:p>
          <a:p>
            <a:pPr>
              <a:buNone/>
            </a:pPr>
            <a:r>
              <a:rPr lang="tr-TR" sz="6500" b="1" dirty="0"/>
              <a:t>yetiştirmektedirler.</a:t>
            </a:r>
            <a:endParaRPr lang="tr-TR" sz="6500" dirty="0"/>
          </a:p>
          <a:p>
            <a:pPr>
              <a:buNone/>
            </a:pPr>
            <a:r>
              <a:rPr lang="tr-TR" sz="6500" b="1" dirty="0"/>
              <a:t> </a:t>
            </a:r>
            <a:endParaRPr lang="tr-TR" sz="6500" dirty="0"/>
          </a:p>
          <a:p>
            <a:pPr>
              <a:buNone/>
            </a:pPr>
            <a:endParaRPr lang="tr-TR" sz="6500" dirty="0"/>
          </a:p>
          <a:p>
            <a:r>
              <a:rPr lang="tr-TR" sz="6500" b="1" dirty="0">
                <a:solidFill>
                  <a:srgbClr val="C00000"/>
                </a:solidFill>
              </a:rPr>
              <a:t>*LİSEDE BULUNABİLECEK ALANLAR;</a:t>
            </a:r>
            <a:endParaRPr lang="tr-TR" sz="65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6500" b="1" u="sng" dirty="0">
                <a:solidFill>
                  <a:srgbClr val="7030A0"/>
                </a:solidFill>
              </a:rPr>
              <a:t>TS(Sözel/SÖZ)-TM(Eşit Ağırlık)/EA-MF(Sayısal/SAY )- DİL</a:t>
            </a:r>
            <a:r>
              <a:rPr lang="tr-TR" sz="6500" b="1" dirty="0">
                <a:solidFill>
                  <a:srgbClr val="7030A0"/>
                </a:solidFill>
              </a:rPr>
              <a:t> Alanlar </a:t>
            </a:r>
            <a:r>
              <a:rPr lang="tr-TR" sz="6500" b="1" dirty="0">
                <a:solidFill>
                  <a:srgbClr val="C00000"/>
                </a:solidFill>
              </a:rPr>
              <a:t>seçilecek </a:t>
            </a:r>
          </a:p>
          <a:p>
            <a:pPr>
              <a:buNone/>
            </a:pPr>
            <a:r>
              <a:rPr lang="tr-TR" sz="6500" b="1" dirty="0">
                <a:solidFill>
                  <a:srgbClr val="C00000"/>
                </a:solidFill>
              </a:rPr>
              <a:t>derslerle ve taleple belirlenir.</a:t>
            </a:r>
            <a:endParaRPr lang="tr-TR" sz="6500" dirty="0">
              <a:solidFill>
                <a:srgbClr val="C00000"/>
              </a:solidFill>
            </a:endParaRP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3983</TotalTime>
  <Words>2379</Words>
  <Application>Microsoft Office PowerPoint</Application>
  <PresentationFormat>Ekran Gösterisi (16:9)</PresentationFormat>
  <Paragraphs>658</Paragraphs>
  <Slides>60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1" baseType="lpstr">
      <vt:lpstr>Gündönümü</vt:lpstr>
      <vt:lpstr>Slayt 1</vt:lpstr>
      <vt:lpstr>Slayt 2</vt:lpstr>
      <vt:lpstr>Slayt 3</vt:lpstr>
      <vt:lpstr>Slayt 4</vt:lpstr>
      <vt:lpstr>Slayt 5</vt:lpstr>
      <vt:lpstr>MANİSA  da 7 tane Fen Lisesi bulunmaktadır.        </vt:lpstr>
      <vt:lpstr>Slayt 7</vt:lpstr>
      <vt:lpstr>Slayt 8</vt:lpstr>
      <vt:lpstr>Slayt 9</vt:lpstr>
      <vt:lpstr>MANİSA da, LGS sınavı ile öğrenci alan 11 tane Anadolu Lisesi bulunmaktadır.  </vt:lpstr>
      <vt:lpstr>Slayt 11</vt:lpstr>
      <vt:lpstr>                      </vt:lpstr>
      <vt:lpstr>Slayt 13</vt:lpstr>
      <vt:lpstr>Slayt 14</vt:lpstr>
      <vt:lpstr>MANİSA  da, 2 tane Sosyal Bilimler Lisesi bulunmaktadır.  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TURGUTLU’DAKİ Mesleki Teknik Anadolu Liseleri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User</cp:lastModifiedBy>
  <cp:revision>187</cp:revision>
  <dcterms:created xsi:type="dcterms:W3CDTF">2017-11-01T05:55:49Z</dcterms:created>
  <dcterms:modified xsi:type="dcterms:W3CDTF">2022-12-20T11:56:19Z</dcterms:modified>
</cp:coreProperties>
</file>