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9"/>
  </p:notesMasterIdLst>
  <p:sldIdLst>
    <p:sldId id="256" r:id="rId2"/>
    <p:sldId id="258" r:id="rId3"/>
    <p:sldId id="259" r:id="rId4"/>
    <p:sldId id="338" r:id="rId5"/>
    <p:sldId id="260" r:id="rId6"/>
    <p:sldId id="339" r:id="rId7"/>
    <p:sldId id="340" r:id="rId8"/>
    <p:sldId id="309" r:id="rId9"/>
    <p:sldId id="310" r:id="rId10"/>
    <p:sldId id="311" r:id="rId11"/>
    <p:sldId id="267" r:id="rId12"/>
    <p:sldId id="261" r:id="rId13"/>
    <p:sldId id="312" r:id="rId14"/>
    <p:sldId id="313" r:id="rId15"/>
    <p:sldId id="314" r:id="rId16"/>
    <p:sldId id="315" r:id="rId17"/>
    <p:sldId id="316" r:id="rId18"/>
    <p:sldId id="317" r:id="rId19"/>
    <p:sldId id="274" r:id="rId20"/>
    <p:sldId id="318" r:id="rId21"/>
    <p:sldId id="320" r:id="rId22"/>
    <p:sldId id="321" r:id="rId23"/>
    <p:sldId id="262" r:id="rId24"/>
    <p:sldId id="322" r:id="rId25"/>
    <p:sldId id="323" r:id="rId26"/>
    <p:sldId id="341" r:id="rId27"/>
    <p:sldId id="342" r:id="rId28"/>
    <p:sldId id="343" r:id="rId29"/>
    <p:sldId id="325" r:id="rId30"/>
    <p:sldId id="332" r:id="rId31"/>
    <p:sldId id="329" r:id="rId32"/>
    <p:sldId id="330" r:id="rId33"/>
    <p:sldId id="334" r:id="rId34"/>
    <p:sldId id="335" r:id="rId35"/>
    <p:sldId id="336" r:id="rId36"/>
    <p:sldId id="289" r:id="rId37"/>
    <p:sldId id="337" r:id="rId38"/>
  </p:sldIdLst>
  <p:sldSz cx="9144000" cy="5143500" type="screen16x9"/>
  <p:notesSz cx="6858000" cy="9144000"/>
  <p:embeddedFontLst>
    <p:embeddedFont>
      <p:font typeface="Quicksand" panose="020B0604020202020204" charset="-94"/>
      <p:regular r:id="rId40"/>
      <p:bold r:id="rId41"/>
    </p:embeddedFont>
    <p:embeddedFont>
      <p:font typeface="Tenor Sans" panose="020B0604020202020204" charset="-94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84A4CA7-59C6-4F53-8844-74685032827E}">
  <a:tblStyle styleId="{284A4CA7-59C6-4F53-8844-74685032827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56"/>
    <p:restoredTop sz="94565"/>
  </p:normalViewPr>
  <p:slideViewPr>
    <p:cSldViewPr snapToGrid="0" snapToObjects="1">
      <p:cViewPr varScale="1">
        <p:scale>
          <a:sx n="152" d="100"/>
          <a:sy n="152" d="100"/>
        </p:scale>
        <p:origin x="49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3977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hilosophicaldisquisitions.blogspot.com/2018/05/the-badness-of-grief-moderate-defence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nc-nd/3.0/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Event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conversation.com/want-to-improve-your-kids-writing-let-them-draw-25007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nd/3.0/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orange.biz/children-draw-chalk-asphalt-32594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3.0/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brewminate.com/public-libraries-can-literally-serve-as-a-shelter-from-the-storm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nc-sa/3.0/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aestheticblasphemy.com/blog/quotables/life-quotes/alone/72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etchport.com/drawing/4658536059502592/alone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3.0/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mylifeandkids.com/how-to-raise-confident-kids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nc-nd/3.0/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schools.sa.gov.au/glossop-community-preschool/getting-started/what-we-offer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3.0/" TargetMode="Externa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schools.sa.gov.au/glossop-community-preschool/getting-started/what-we-offer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3.0/" TargetMode="Externa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schools.sa.gov.au/glossop-community-preschool/getting-started/what-we-offer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3.0/" TargetMode="Externa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schools.sa.gov.au/glossop-community-preschool/getting-started/what-we-offer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3.0/" TargetMode="Externa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dnevnik.hr/3010/2012/02/1630080604/konzumirana-ljubav.html?page=blog&amp;id=1630080604&amp;subpage=0&amp;subdomain=3010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nc-nd/3.0/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devinewrite.com/2014_04_01_archive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nc-nd/3.0/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be81f707b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be81f707bc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hlinkClick r:id="rId3" tooltip="https://philosophicaldisquisitions.blogspot.com/2018/05/the-badness-of-grief-moderate-defence.html"/>
              </a:rPr>
              <a:t>This Photo</a:t>
            </a:r>
            <a:r>
              <a:rPr lang="en-US" sz="1100" dirty="0"/>
              <a:t> by Unknown Author is licensed under </a:t>
            </a:r>
            <a:r>
              <a:rPr lang="en-US" sz="1100" dirty="0">
                <a:hlinkClick r:id="rId4" tooltip="https://creativecommons.org/licenses/by-nc-nd/3.0/"/>
              </a:rPr>
              <a:t>CC BY-NC-ND</a:t>
            </a:r>
            <a:endParaRPr lang="en-US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7636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beee71bed4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beee71bed4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hlinkClick r:id="rId3" tooltip="https://commons.wikimedia.org/wiki/Events"/>
              </a:rPr>
              <a:t>This Photo</a:t>
            </a:r>
            <a:r>
              <a:rPr lang="en-US" sz="1100" dirty="0"/>
              <a:t> by Unknown Author is licensed under </a:t>
            </a:r>
            <a:r>
              <a:rPr lang="en-US" sz="1100" dirty="0">
                <a:hlinkClick r:id="rId4" tooltip="https://creativecommons.org/licenses/by-sa/3.0/"/>
              </a:rPr>
              <a:t>CC BY-SA</a:t>
            </a:r>
            <a:endParaRPr lang="en-US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262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be8f75429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be8f75429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376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be81f707bc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be81f707bc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8749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be8f754290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be8f754290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hlinkClick r:id="rId3" tooltip="https://theconversation.com/want-to-improve-your-kids-writing-let-them-draw-25007"/>
              </a:rPr>
              <a:t>This Photo</a:t>
            </a:r>
            <a:r>
              <a:rPr lang="en-US" sz="1100" dirty="0"/>
              <a:t> by Unknown Author is licensed under </a:t>
            </a:r>
            <a:r>
              <a:rPr lang="en-US" sz="1100" dirty="0">
                <a:hlinkClick r:id="rId4" tooltip="https://creativecommons.org/licenses/by-nd/3.0/"/>
              </a:rPr>
              <a:t>CC BY-ND</a:t>
            </a:r>
            <a:endParaRPr lang="en-US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6154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be8f754290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be8f754290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hlinkClick r:id="rId3" tooltip="https://torange.biz/children-draw-chalk-asphalt-32594"/>
              </a:rPr>
              <a:t>This Photo</a:t>
            </a:r>
            <a:r>
              <a:rPr lang="en-US" sz="1100" dirty="0"/>
              <a:t> by Unknown Author is licensed under </a:t>
            </a:r>
            <a:r>
              <a:rPr lang="en-US" sz="1100" dirty="0">
                <a:hlinkClick r:id="rId4" tooltip="https://creativecommons.org/licenses/by/3.0/"/>
              </a:rPr>
              <a:t>CC BY</a:t>
            </a:r>
            <a:endParaRPr lang="en-US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2112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be8f754290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be8f754290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hlinkClick r:id="rId3" tooltip="http://brewminate.com/public-libraries-can-literally-serve-as-a-shelter-from-the-storm/"/>
              </a:rPr>
              <a:t>This Photo</a:t>
            </a:r>
            <a:r>
              <a:rPr lang="en-US" sz="1100" dirty="0"/>
              <a:t> by Unknown Author is licensed under </a:t>
            </a:r>
            <a:r>
              <a:rPr lang="en-US" sz="1100" dirty="0">
                <a:hlinkClick r:id="rId4" tooltip="https://creativecommons.org/licenses/by-nc-sa/3.0/"/>
              </a:rPr>
              <a:t>CC BY-SA-NC</a:t>
            </a:r>
            <a:endParaRPr lang="en-US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039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be8f754290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be8f754290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hlinkClick r:id="rId3" tooltip="http://aestheticblasphemy.com/blog/quotables/life-quotes/alone/72"/>
              </a:rPr>
              <a:t>This Photo</a:t>
            </a:r>
            <a:r>
              <a:rPr lang="en-US" sz="1100" dirty="0"/>
              <a:t> by Unknown Author is licensed under </a:t>
            </a:r>
            <a:r>
              <a:rPr lang="en-US" sz="1100" dirty="0">
                <a:hlinkClick r:id="rId4" tooltip="https://creativecommons.org/licenses/by-sa/3.0/"/>
              </a:rPr>
              <a:t>CC BY-SA</a:t>
            </a:r>
            <a:endParaRPr lang="en-US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252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be8f754290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be8f754290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hlinkClick r:id="rId3" tooltip="https://www.sketchport.com/drawing/4658536059502592/alone"/>
              </a:rPr>
              <a:t>This Photo</a:t>
            </a:r>
            <a:r>
              <a:rPr lang="en-US" sz="1100" dirty="0"/>
              <a:t> by Unknown Author is licensed under </a:t>
            </a:r>
            <a:r>
              <a:rPr lang="en-US" sz="1100" dirty="0">
                <a:hlinkClick r:id="rId4" tooltip="https://creativecommons.org/licenses/by/3.0/"/>
              </a:rPr>
              <a:t>CC BY</a:t>
            </a:r>
            <a:endParaRPr lang="en-US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770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be8f754290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be8f754290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6122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c03ac8c684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c03ac8c684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6977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beee71bed4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beee71bed4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68505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c03ac8c684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c03ac8c684_0_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7155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be81f707bc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be81f707bc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30333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be8f754290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be8f754290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hlinkClick r:id="rId3" tooltip="http://mylifeandkids.com/how-to-raise-confident-kids/"/>
              </a:rPr>
              <a:t>This Photo</a:t>
            </a:r>
            <a:r>
              <a:rPr lang="en-US" sz="1100" dirty="0"/>
              <a:t> by Unknown Author is licensed under </a:t>
            </a:r>
            <a:r>
              <a:rPr lang="en-US" sz="1100" dirty="0">
                <a:hlinkClick r:id="rId4" tooltip="https://creativecommons.org/licenses/by-nc-nd/3.0/"/>
              </a:rPr>
              <a:t>CC BY-NC-ND</a:t>
            </a:r>
            <a:endParaRPr lang="en-US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99107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c03ac8c684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c03ac8c684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789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be81f707bc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be81f707bc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58133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be8f754290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be8f754290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hlinkClick r:id="rId3" tooltip="https://www.preschools.sa.gov.au/glossop-community-preschool/getting-started/what-we-offer"/>
              </a:rPr>
              <a:t>This Photo</a:t>
            </a:r>
            <a:r>
              <a:rPr lang="en-US" sz="1100" dirty="0"/>
              <a:t> by Unknown Author is licensed under </a:t>
            </a:r>
            <a:r>
              <a:rPr lang="en-US" sz="1100" dirty="0">
                <a:hlinkClick r:id="rId4" tooltip="https://creativecommons.org/licenses/by/3.0/"/>
              </a:rPr>
              <a:t>CC BY</a:t>
            </a:r>
            <a:endParaRPr lang="en-US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44147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be8f754290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be8f754290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hlinkClick r:id="rId3" tooltip="https://www.preschools.sa.gov.au/glossop-community-preschool/getting-started/what-we-offer"/>
              </a:rPr>
              <a:t>This Photo</a:t>
            </a:r>
            <a:r>
              <a:rPr lang="en-US" sz="1100" dirty="0"/>
              <a:t> by Unknown Author is licensed under </a:t>
            </a:r>
            <a:r>
              <a:rPr lang="en-US" sz="1100" dirty="0">
                <a:hlinkClick r:id="rId4" tooltip="https://creativecommons.org/licenses/by/3.0/"/>
              </a:rPr>
              <a:t>CC BY</a:t>
            </a:r>
            <a:endParaRPr lang="en-US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48211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be8f754290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be8f754290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hlinkClick r:id="rId3" tooltip="https://www.preschools.sa.gov.au/glossop-community-preschool/getting-started/what-we-offer"/>
              </a:rPr>
              <a:t>This Photo</a:t>
            </a:r>
            <a:r>
              <a:rPr lang="en-US" sz="1100" dirty="0"/>
              <a:t> by Unknown Author is licensed under </a:t>
            </a:r>
            <a:r>
              <a:rPr lang="en-US" sz="1100" dirty="0">
                <a:hlinkClick r:id="rId4" tooltip="https://creativecommons.org/licenses/by/3.0/"/>
              </a:rPr>
              <a:t>CC BY</a:t>
            </a:r>
            <a:endParaRPr lang="en-US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81881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be8f754290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be8f754290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hlinkClick r:id="rId3" tooltip="https://www.preschools.sa.gov.au/glossop-community-preschool/getting-started/what-we-offer"/>
              </a:rPr>
              <a:t>This Photo</a:t>
            </a:r>
            <a:r>
              <a:rPr lang="en-US" sz="1100" dirty="0"/>
              <a:t> by Unknown Author is licensed under </a:t>
            </a:r>
            <a:r>
              <a:rPr lang="en-US" sz="1100" dirty="0">
                <a:hlinkClick r:id="rId4" tooltip="https://creativecommons.org/licenses/by/3.0/"/>
              </a:rPr>
              <a:t>CC BY</a:t>
            </a:r>
            <a:endParaRPr lang="en-US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34502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be8f754290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be8f754290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3715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beee71bed4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beee71bed4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4662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be8f75429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be8f75429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62462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be8f754290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be8f754290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47123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c03ac8c684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c03ac8c684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42801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c03ac8c684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c03ac8c684_0_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2519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c03ac8c684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c03ac8c684_0_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tr-TR" sz="1100" dirty="0"/>
              <a:t>Sosyal medyanın yas sürecinde bazı riskleri bulunmaktadır.</a:t>
            </a:r>
          </a:p>
          <a:p>
            <a:r>
              <a:rPr lang="tr-TR" sz="1100" dirty="0"/>
              <a:t>Ergenler ölüm haberini yanlarında onlara destek olabilecek yetişkinler yokken sosyal medya aracılığı ile öğrenebilirler.</a:t>
            </a:r>
          </a:p>
          <a:p>
            <a:r>
              <a:rPr lang="tr-TR" sz="1100" dirty="0"/>
              <a:t>Yaşadıkları tepkileri anlamlandırmak için internetten doğru araştırma yapamayıp doğru bilgiye ulaşamayabilirler. </a:t>
            </a:r>
          </a:p>
          <a:p>
            <a:r>
              <a:rPr lang="tr-TR" sz="1100" dirty="0"/>
              <a:t>Tepkiler bulaşıcı bir şekilde yayılabilir.</a:t>
            </a:r>
          </a:p>
          <a:p>
            <a:r>
              <a:rPr lang="tr-TR" sz="1100" dirty="0"/>
              <a:t>Kulaktan kulağa oyunundaki gibi kayıpla ilgili doğru bilgiler çok değişerek sosyal medyada yayılabilir. </a:t>
            </a:r>
            <a:endParaRPr lang="x-none" sz="11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tr-TR" dirty="0"/>
              <a:t>Birinin parmağı kesilse adama öldü derler:)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47167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c03ac8c684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c03ac8c684_0_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tr-TR" sz="1100" dirty="0"/>
              <a:t>Sosyal medyanın yas sürecinde bazı riskleri bulunmaktadır.</a:t>
            </a:r>
          </a:p>
          <a:p>
            <a:r>
              <a:rPr lang="tr-TR" sz="1100" dirty="0"/>
              <a:t>Ergenler ölüm haberini yanlarında onlara destek olabilecek yetişkinler yokken sosyal medya aracılığı ile öğrenebilirler.</a:t>
            </a:r>
          </a:p>
          <a:p>
            <a:r>
              <a:rPr lang="tr-TR" sz="1100" dirty="0"/>
              <a:t>Yaşadıkları tepkileri anlamlandırmak için internetten doğru araştırma yapamayıp doğru bilgiye ulaşamayabilirler. </a:t>
            </a:r>
          </a:p>
          <a:p>
            <a:r>
              <a:rPr lang="tr-TR" sz="1100" dirty="0"/>
              <a:t>Tepkiler bulaşıcı bir şekilde yayılabilir.</a:t>
            </a:r>
          </a:p>
          <a:p>
            <a:r>
              <a:rPr lang="tr-TR" sz="1100" dirty="0"/>
              <a:t>Kulaktan kulağa oyunundaki gibi kayıpla ilgili doğru bilgiler çok değişerek sosyal medyada yayılabilir. </a:t>
            </a:r>
            <a:endParaRPr lang="x-none" sz="11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tr-TR" dirty="0"/>
              <a:t>Birinin parmağı kesilse adama öldü derler:)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00517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gc03ac8c684_0_1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4" name="Google Shape;1914;gc03ac8c684_0_1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0012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c03ac8c684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c03ac8c684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240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be81f707bc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be81f707bc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dirty="0">
                <a:hlinkClick r:id="rId3" tooltip="https://blog.dnevnik.hr/3010/2012/02/1630080604/konzumirana-ljubav.html?page=blog&amp;id=1630080604&amp;subpage=0&amp;subdomain=3010"/>
              </a:rPr>
              <a:t>This Photo</a:t>
            </a:r>
            <a:r>
              <a:rPr lang="en-US" sz="1100" dirty="0"/>
              <a:t> by Unknown Author is licensed under </a:t>
            </a:r>
            <a:r>
              <a:rPr lang="en-US" sz="1100" dirty="0">
                <a:hlinkClick r:id="rId4" tooltip="https://creativecommons.org/licenses/by-nc-nd/3.0/"/>
              </a:rPr>
              <a:t>CC BY-NC-ND</a:t>
            </a:r>
            <a:endParaRPr lang="en-US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68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be81f707bc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be81f707bc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dirty="0">
                <a:hlinkClick r:id="rId3" tooltip="http://www.thedevinewrite.com/2014_04_01_archive.html"/>
              </a:rPr>
              <a:t>This Photo</a:t>
            </a:r>
            <a:r>
              <a:rPr lang="en-US" sz="1100" dirty="0"/>
              <a:t> by Unknown Author is licensed under </a:t>
            </a:r>
            <a:r>
              <a:rPr lang="en-US" sz="1100" dirty="0">
                <a:hlinkClick r:id="rId4" tooltip="https://creativecommons.org/licenses/by-nc-nd/3.0/"/>
              </a:rPr>
              <a:t>CC BY-NC-ND</a:t>
            </a:r>
            <a:endParaRPr lang="en-US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161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c03ac8c684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c03ac8c684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108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be8f754290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be8f754290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4582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be8f754290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be8f754290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0332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1007275"/>
            <a:ext cx="7704000" cy="15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121200"/>
            <a:ext cx="2258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73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720000" y="2260875"/>
            <a:ext cx="3909300" cy="23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title"/>
          </p:nvPr>
        </p:nvSpPr>
        <p:spPr>
          <a:xfrm>
            <a:off x="5483750" y="1729500"/>
            <a:ext cx="2940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subTitle" idx="1"/>
          </p:nvPr>
        </p:nvSpPr>
        <p:spPr>
          <a:xfrm>
            <a:off x="5264100" y="2520475"/>
            <a:ext cx="3159900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CUSTOM_6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 hasCustomPrompt="1"/>
          </p:nvPr>
        </p:nvSpPr>
        <p:spPr>
          <a:xfrm>
            <a:off x="1566050" y="2196650"/>
            <a:ext cx="1928400" cy="119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9" name="Google Shape;89;p20"/>
          <p:cNvSpPr txBox="1">
            <a:spLocks noGrp="1"/>
          </p:cNvSpPr>
          <p:nvPr>
            <p:ph type="title" idx="2"/>
          </p:nvPr>
        </p:nvSpPr>
        <p:spPr>
          <a:xfrm>
            <a:off x="4663800" y="2455650"/>
            <a:ext cx="3760200" cy="11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>
            <a:off x="5049150" y="3696325"/>
            <a:ext cx="2989500" cy="4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224250" y="3804875"/>
            <a:ext cx="2695500" cy="7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ubTitle" idx="1"/>
          </p:nvPr>
        </p:nvSpPr>
        <p:spPr>
          <a:xfrm>
            <a:off x="1915500" y="2034300"/>
            <a:ext cx="5313000" cy="10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Cormorant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7357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73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73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720000" y="1733850"/>
            <a:ext cx="3193500" cy="19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5230500" y="3015750"/>
            <a:ext cx="3193500" cy="19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>
            <a:off x="699475" y="1406625"/>
            <a:ext cx="3225900" cy="31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4"/>
          </p:nvPr>
        </p:nvSpPr>
        <p:spPr>
          <a:xfrm>
            <a:off x="5214300" y="2696250"/>
            <a:ext cx="3225900" cy="31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73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20000" y="1729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720000" y="2520575"/>
            <a:ext cx="2808000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title"/>
          </p:nvPr>
        </p:nvSpPr>
        <p:spPr>
          <a:xfrm>
            <a:off x="2776650" y="2948925"/>
            <a:ext cx="3590700" cy="7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subTitle" idx="1"/>
          </p:nvPr>
        </p:nvSpPr>
        <p:spPr>
          <a:xfrm>
            <a:off x="2776650" y="3683450"/>
            <a:ext cx="3590700" cy="5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title" idx="2" hasCustomPrompt="1"/>
          </p:nvPr>
        </p:nvSpPr>
        <p:spPr>
          <a:xfrm>
            <a:off x="4108200" y="1603950"/>
            <a:ext cx="927600" cy="6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body" idx="1"/>
          </p:nvPr>
        </p:nvSpPr>
        <p:spPr>
          <a:xfrm>
            <a:off x="1220525" y="2142775"/>
            <a:ext cx="34407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73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1425664" y="1921950"/>
            <a:ext cx="1811100" cy="4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Tenor Sans"/>
              <a:buNone/>
              <a:defRPr sz="2200" b="1"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1425664" y="2951853"/>
            <a:ext cx="18111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enor Sans"/>
              <a:buNone/>
              <a:defRPr b="1"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3666458" y="1921950"/>
            <a:ext cx="1811100" cy="4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Tenor Sans"/>
              <a:buNone/>
              <a:defRPr sz="2200" b="1"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3666458" y="2951853"/>
            <a:ext cx="18111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enor Sans"/>
              <a:buNone/>
              <a:defRPr b="1"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1425651" y="3324346"/>
            <a:ext cx="18111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3666450" y="3324346"/>
            <a:ext cx="18111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5907254" y="1921950"/>
            <a:ext cx="1811100" cy="4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Tenor Sans"/>
              <a:buNone/>
              <a:defRPr sz="2200" b="1"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5907254" y="2951853"/>
            <a:ext cx="18111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enor Sans"/>
              <a:buNone/>
              <a:defRPr b="1"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None/>
              <a:defRPr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9"/>
          </p:nvPr>
        </p:nvSpPr>
        <p:spPr>
          <a:xfrm>
            <a:off x="5907250" y="3324346"/>
            <a:ext cx="18111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738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enor Sans"/>
              <a:buNone/>
              <a:defRPr sz="28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"/>
              <a:buChar char="●"/>
              <a:defRPr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2" r:id="rId11"/>
    <p:sldLayoutId id="2147483666" r:id="rId12"/>
    <p:sldLayoutId id="2147483673" r:id="rId13"/>
    <p:sldLayoutId id="214748367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2" name="Google Shape;142;p32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" name="Google Shape;143;p32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6" name="Google Shape;146;p32"/>
          <p:cNvSpPr txBox="1">
            <a:spLocks noGrp="1"/>
          </p:cNvSpPr>
          <p:nvPr>
            <p:ph type="ctrTitle"/>
          </p:nvPr>
        </p:nvSpPr>
        <p:spPr>
          <a:xfrm>
            <a:off x="720000" y="1007275"/>
            <a:ext cx="6667873" cy="15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 b="1" dirty="0">
                <a:latin typeface="Tenor Sans"/>
                <a:ea typeface="Tenor Sans"/>
                <a:cs typeface="Tenor Sans"/>
                <a:sym typeface="Tenor Sans"/>
              </a:rPr>
              <a:t>ÇOCUK VE ERGENLERDE KAYIP VE YAS</a:t>
            </a:r>
            <a:br>
              <a:rPr lang="tr-TR" sz="3600" b="1" dirty="0">
                <a:latin typeface="Tenor Sans"/>
                <a:ea typeface="Tenor Sans"/>
                <a:cs typeface="Tenor Sans"/>
                <a:sym typeface="Tenor Sans"/>
              </a:rPr>
            </a:br>
            <a:r>
              <a:rPr lang="tr-TR" sz="2000" b="1" dirty="0"/>
              <a:t>Aileler </a:t>
            </a:r>
            <a:r>
              <a:rPr lang="tr-TR" sz="2000" b="1" dirty="0" smtClean="0"/>
              <a:t>için </a:t>
            </a:r>
            <a:r>
              <a:rPr lang="tr-TR" sz="2000" b="1" dirty="0"/>
              <a:t>Bilgilendirme Sunusu</a:t>
            </a:r>
            <a:endParaRPr lang="tr-TR" sz="3600" b="1" dirty="0"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147" name="Google Shape;147;p32"/>
          <p:cNvSpPr txBox="1">
            <a:spLocks noGrp="1"/>
          </p:cNvSpPr>
          <p:nvPr>
            <p:ph type="subTitle" idx="1"/>
          </p:nvPr>
        </p:nvSpPr>
        <p:spPr>
          <a:xfrm>
            <a:off x="719999" y="3121200"/>
            <a:ext cx="3609525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Prof. Dr. </a:t>
            </a:r>
            <a:r>
              <a:rPr lang="en-US" dirty="0" err="1"/>
              <a:t>Özgür</a:t>
            </a:r>
            <a:r>
              <a:rPr lang="en-US" dirty="0"/>
              <a:t> ERDUR-BAKER</a:t>
            </a:r>
          </a:p>
          <a:p>
            <a:pPr marL="0" lvl="0" indent="0"/>
            <a:r>
              <a:rPr lang="en-US" dirty="0"/>
              <a:t>Dr. </a:t>
            </a:r>
            <a:r>
              <a:rPr lang="en-US" dirty="0" err="1"/>
              <a:t>Öğr</a:t>
            </a:r>
            <a:r>
              <a:rPr lang="en-US" dirty="0"/>
              <a:t>. </a:t>
            </a:r>
            <a:r>
              <a:rPr lang="en-US" dirty="0" err="1"/>
              <a:t>Üyesi</a:t>
            </a:r>
            <a:r>
              <a:rPr lang="en-US" dirty="0"/>
              <a:t> F. </a:t>
            </a:r>
            <a:r>
              <a:rPr lang="en-US" dirty="0" err="1"/>
              <a:t>Zehra</a:t>
            </a:r>
            <a:r>
              <a:rPr lang="en-US" dirty="0"/>
              <a:t> ÜNLÜ KAYNAKÇI</a:t>
            </a:r>
          </a:p>
        </p:txBody>
      </p:sp>
      <p:sp>
        <p:nvSpPr>
          <p:cNvPr id="167" name="Google Shape;167;p32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2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2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70" name="Google Shape;170;p32">
            <a:hlinkClick r:id="" action="ppaction://hlinkshowjump?jump=next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3" name="Google Shape;234;p35">
            <a:extLst>
              <a:ext uri="{FF2B5EF4-FFF2-40B4-BE49-F238E27FC236}">
                <a16:creationId xmlns:a16="http://schemas.microsoft.com/office/drawing/2014/main" id="{427AC464-28A7-B949-AE1A-30567BAABC6E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A3D40DE8-B602-2043-A1A0-BE444D712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159818"/>
            <a:ext cx="1726385" cy="853037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408F07FE-E434-6345-A9B4-AF3FD024B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555" y="4206754"/>
            <a:ext cx="1696562" cy="838301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B40CFB91-2CB6-8C49-9D90-1A294D788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2610" y="4160214"/>
            <a:ext cx="1736325" cy="857949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8164" y="1964390"/>
            <a:ext cx="1205626" cy="2129627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95642" y="1964390"/>
            <a:ext cx="1232522" cy="212962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6" name="Google Shape;686;p42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7" name="Google Shape;687;p4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73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err="1"/>
              <a:t>Yas</a:t>
            </a:r>
            <a:r>
              <a:rPr lang="en" sz="2400" dirty="0"/>
              <a:t> </a:t>
            </a:r>
            <a:r>
              <a:rPr lang="en" sz="2400" dirty="0" err="1"/>
              <a:t>Tepkilerine</a:t>
            </a:r>
            <a:r>
              <a:rPr lang="en" sz="2400" dirty="0"/>
              <a:t> </a:t>
            </a:r>
            <a:r>
              <a:rPr lang="en" sz="2400" dirty="0" err="1"/>
              <a:t>Sebep</a:t>
            </a:r>
            <a:r>
              <a:rPr lang="en" sz="2400" dirty="0"/>
              <a:t> </a:t>
            </a:r>
            <a:r>
              <a:rPr lang="en" sz="2400" dirty="0" err="1"/>
              <a:t>Olabilecek</a:t>
            </a:r>
            <a:r>
              <a:rPr lang="en" sz="2400" dirty="0"/>
              <a:t> </a:t>
            </a:r>
            <a:r>
              <a:rPr lang="en" sz="2400" dirty="0" err="1"/>
              <a:t>Kay</a:t>
            </a:r>
            <a:r>
              <a:rPr lang="en" sz="2400" dirty="0" err="1">
                <a:latin typeface="+mn-lt"/>
              </a:rPr>
              <a:t>ı</a:t>
            </a:r>
            <a:r>
              <a:rPr lang="en" sz="2400" dirty="0" err="1"/>
              <a:t>plar</a:t>
            </a:r>
            <a:endParaRPr sz="2400" dirty="0"/>
          </a:p>
        </p:txBody>
      </p:sp>
      <p:sp>
        <p:nvSpPr>
          <p:cNvPr id="688" name="Google Shape;688;p42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42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42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691" name="Google Shape;691;p42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692" name="Google Shape;692;p42"/>
          <p:cNvSpPr txBox="1">
            <a:spLocks noGrp="1"/>
          </p:cNvSpPr>
          <p:nvPr>
            <p:ph type="body" idx="4294967295"/>
          </p:nvPr>
        </p:nvSpPr>
        <p:spPr>
          <a:xfrm>
            <a:off x="1182300" y="1191964"/>
            <a:ext cx="2094300" cy="3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 dirty="0" err="1"/>
              <a:t>Ölüm</a:t>
            </a:r>
            <a:endParaRPr sz="1400" dirty="0"/>
          </a:p>
        </p:txBody>
      </p:sp>
      <p:sp>
        <p:nvSpPr>
          <p:cNvPr id="695" name="Google Shape;695;p42"/>
          <p:cNvSpPr txBox="1">
            <a:spLocks noGrp="1"/>
          </p:cNvSpPr>
          <p:nvPr>
            <p:ph type="body" idx="4294967295"/>
          </p:nvPr>
        </p:nvSpPr>
        <p:spPr>
          <a:xfrm>
            <a:off x="1169628" y="1664987"/>
            <a:ext cx="2094300" cy="3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 dirty="0" err="1"/>
              <a:t>Boşanma</a:t>
            </a:r>
            <a:endParaRPr sz="1400" dirty="0"/>
          </a:p>
        </p:txBody>
      </p:sp>
      <p:sp>
        <p:nvSpPr>
          <p:cNvPr id="698" name="Google Shape;698;p42"/>
          <p:cNvSpPr txBox="1">
            <a:spLocks noGrp="1"/>
          </p:cNvSpPr>
          <p:nvPr>
            <p:ph type="body" idx="4294967295"/>
          </p:nvPr>
        </p:nvSpPr>
        <p:spPr>
          <a:xfrm>
            <a:off x="1182300" y="2185289"/>
            <a:ext cx="2094300" cy="3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 dirty="0" err="1"/>
              <a:t>Emeklilik</a:t>
            </a:r>
            <a:endParaRPr sz="1400" dirty="0"/>
          </a:p>
        </p:txBody>
      </p:sp>
      <p:grpSp>
        <p:nvGrpSpPr>
          <p:cNvPr id="701" name="Google Shape;701;p42"/>
          <p:cNvGrpSpPr/>
          <p:nvPr/>
        </p:nvGrpSpPr>
        <p:grpSpPr>
          <a:xfrm>
            <a:off x="707328" y="1338150"/>
            <a:ext cx="420372" cy="3570600"/>
            <a:chOff x="6016278" y="1598675"/>
            <a:chExt cx="420372" cy="3570600"/>
          </a:xfrm>
        </p:grpSpPr>
        <p:cxnSp>
          <p:nvCxnSpPr>
            <p:cNvPr id="702" name="Google Shape;702;p42"/>
            <p:cNvCxnSpPr/>
            <p:nvPr/>
          </p:nvCxnSpPr>
          <p:spPr>
            <a:xfrm>
              <a:off x="6237725" y="1598675"/>
              <a:ext cx="0" cy="35706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703" name="Google Shape;703;p42"/>
            <p:cNvGrpSpPr/>
            <p:nvPr/>
          </p:nvGrpSpPr>
          <p:grpSpPr>
            <a:xfrm>
              <a:off x="6028950" y="2017498"/>
              <a:ext cx="407700" cy="179700"/>
              <a:chOff x="2770725" y="2246798"/>
              <a:chExt cx="407700" cy="179700"/>
            </a:xfrm>
          </p:grpSpPr>
          <p:sp>
            <p:nvSpPr>
              <p:cNvPr id="704" name="Google Shape;704;p42"/>
              <p:cNvSpPr/>
              <p:nvPr/>
            </p:nvSpPr>
            <p:spPr>
              <a:xfrm>
                <a:off x="2770725" y="2246798"/>
                <a:ext cx="407700" cy="179700"/>
              </a:xfrm>
              <a:prstGeom prst="roundRect">
                <a:avLst>
                  <a:gd name="adj" fmla="val 5000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42"/>
              <p:cNvSpPr/>
              <p:nvPr/>
            </p:nvSpPr>
            <p:spPr>
              <a:xfrm rot="10800000">
                <a:off x="2825325" y="2270798"/>
                <a:ext cx="298500" cy="13170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6" name="Google Shape;706;p42"/>
            <p:cNvGrpSpPr/>
            <p:nvPr/>
          </p:nvGrpSpPr>
          <p:grpSpPr>
            <a:xfrm>
              <a:off x="6028950" y="3046641"/>
              <a:ext cx="407700" cy="179700"/>
              <a:chOff x="2775650" y="2209991"/>
              <a:chExt cx="407700" cy="179700"/>
            </a:xfrm>
          </p:grpSpPr>
          <p:sp>
            <p:nvSpPr>
              <p:cNvPr id="707" name="Google Shape;707;p42"/>
              <p:cNvSpPr/>
              <p:nvPr/>
            </p:nvSpPr>
            <p:spPr>
              <a:xfrm>
                <a:off x="2775650" y="2209991"/>
                <a:ext cx="407700" cy="179700"/>
              </a:xfrm>
              <a:prstGeom prst="roundRect">
                <a:avLst>
                  <a:gd name="adj" fmla="val 5000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42"/>
              <p:cNvSpPr/>
              <p:nvPr/>
            </p:nvSpPr>
            <p:spPr>
              <a:xfrm rot="10800000">
                <a:off x="2830250" y="2233991"/>
                <a:ext cx="298500" cy="13170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9" name="Google Shape;709;p42"/>
            <p:cNvGrpSpPr/>
            <p:nvPr/>
          </p:nvGrpSpPr>
          <p:grpSpPr>
            <a:xfrm>
              <a:off x="6016278" y="3581856"/>
              <a:ext cx="407700" cy="179700"/>
              <a:chOff x="2762978" y="1679256"/>
              <a:chExt cx="407700" cy="179700"/>
            </a:xfrm>
          </p:grpSpPr>
          <p:sp>
            <p:nvSpPr>
              <p:cNvPr id="710" name="Google Shape;710;p42"/>
              <p:cNvSpPr/>
              <p:nvPr/>
            </p:nvSpPr>
            <p:spPr>
              <a:xfrm>
                <a:off x="2762978" y="1679256"/>
                <a:ext cx="407700" cy="179700"/>
              </a:xfrm>
              <a:prstGeom prst="roundRect">
                <a:avLst>
                  <a:gd name="adj" fmla="val 5000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42"/>
              <p:cNvSpPr/>
              <p:nvPr/>
            </p:nvSpPr>
            <p:spPr>
              <a:xfrm rot="10800000">
                <a:off x="2817578" y="1703256"/>
                <a:ext cx="298500" cy="13170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" name="Google Shape;234;p35">
            <a:extLst>
              <a:ext uri="{FF2B5EF4-FFF2-40B4-BE49-F238E27FC236}">
                <a16:creationId xmlns:a16="http://schemas.microsoft.com/office/drawing/2014/main" id="{F07FBB3D-6F43-3E45-AE27-F4BE7D654700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u="sng" dirty="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rPr>
              <a:t>GİRİŞ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 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7" name="Google Shape;707;p42">
            <a:extLst>
              <a:ext uri="{FF2B5EF4-FFF2-40B4-BE49-F238E27FC236}">
                <a16:creationId xmlns:a16="http://schemas.microsoft.com/office/drawing/2014/main" id="{2B119CF4-38D2-054D-8120-4B4E70B25F63}"/>
              </a:ext>
            </a:extLst>
          </p:cNvPr>
          <p:cNvSpPr/>
          <p:nvPr/>
        </p:nvSpPr>
        <p:spPr>
          <a:xfrm>
            <a:off x="720000" y="4809564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708;p42">
            <a:extLst>
              <a:ext uri="{FF2B5EF4-FFF2-40B4-BE49-F238E27FC236}">
                <a16:creationId xmlns:a16="http://schemas.microsoft.com/office/drawing/2014/main" id="{D0800B69-DEFA-BE4C-AAE4-CD4135D6AC5F}"/>
              </a:ext>
            </a:extLst>
          </p:cNvPr>
          <p:cNvSpPr/>
          <p:nvPr/>
        </p:nvSpPr>
        <p:spPr>
          <a:xfrm rot="10800000">
            <a:off x="774600" y="4833564"/>
            <a:ext cx="298500" cy="1317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707;p42">
            <a:extLst>
              <a:ext uri="{FF2B5EF4-FFF2-40B4-BE49-F238E27FC236}">
                <a16:creationId xmlns:a16="http://schemas.microsoft.com/office/drawing/2014/main" id="{284163F7-FA5C-ED4A-8A58-918A1E5958B9}"/>
              </a:ext>
            </a:extLst>
          </p:cNvPr>
          <p:cNvSpPr/>
          <p:nvPr/>
        </p:nvSpPr>
        <p:spPr>
          <a:xfrm>
            <a:off x="707328" y="2250901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708;p42">
            <a:extLst>
              <a:ext uri="{FF2B5EF4-FFF2-40B4-BE49-F238E27FC236}">
                <a16:creationId xmlns:a16="http://schemas.microsoft.com/office/drawing/2014/main" id="{46FA9628-B3FC-B04A-9773-C0A9ABEA7855}"/>
              </a:ext>
            </a:extLst>
          </p:cNvPr>
          <p:cNvSpPr/>
          <p:nvPr/>
        </p:nvSpPr>
        <p:spPr>
          <a:xfrm rot="10800000">
            <a:off x="761928" y="2274901"/>
            <a:ext cx="298500" cy="1317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698;p42">
            <a:extLst>
              <a:ext uri="{FF2B5EF4-FFF2-40B4-BE49-F238E27FC236}">
                <a16:creationId xmlns:a16="http://schemas.microsoft.com/office/drawing/2014/main" id="{6BE5AE93-D671-EF4B-A951-29D783F51CFA}"/>
              </a:ext>
            </a:extLst>
          </p:cNvPr>
          <p:cNvSpPr txBox="1">
            <a:spLocks/>
          </p:cNvSpPr>
          <p:nvPr/>
        </p:nvSpPr>
        <p:spPr>
          <a:xfrm>
            <a:off x="1183565" y="2658312"/>
            <a:ext cx="20943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"/>
              <a:buChar char="●"/>
              <a:defRPr sz="18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Quicksand"/>
              <a:buNone/>
            </a:pPr>
            <a:r>
              <a:rPr lang="en-US" sz="1400" dirty="0" err="1"/>
              <a:t>Taşınma</a:t>
            </a:r>
            <a:endParaRPr lang="en-US" sz="1400" dirty="0"/>
          </a:p>
        </p:txBody>
      </p:sp>
      <p:sp>
        <p:nvSpPr>
          <p:cNvPr id="52" name="Google Shape;707;p42">
            <a:extLst>
              <a:ext uri="{FF2B5EF4-FFF2-40B4-BE49-F238E27FC236}">
                <a16:creationId xmlns:a16="http://schemas.microsoft.com/office/drawing/2014/main" id="{EA9FE5B8-8FC7-D44A-814D-0E298E555745}"/>
              </a:ext>
            </a:extLst>
          </p:cNvPr>
          <p:cNvSpPr/>
          <p:nvPr/>
        </p:nvSpPr>
        <p:spPr>
          <a:xfrm>
            <a:off x="707328" y="3851482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708;p42">
            <a:extLst>
              <a:ext uri="{FF2B5EF4-FFF2-40B4-BE49-F238E27FC236}">
                <a16:creationId xmlns:a16="http://schemas.microsoft.com/office/drawing/2014/main" id="{149F6910-EA08-8448-B4CD-4BB141DEA3F4}"/>
              </a:ext>
            </a:extLst>
          </p:cNvPr>
          <p:cNvSpPr/>
          <p:nvPr/>
        </p:nvSpPr>
        <p:spPr>
          <a:xfrm rot="10800000">
            <a:off x="761928" y="3875482"/>
            <a:ext cx="298500" cy="1317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698;p42">
            <a:extLst>
              <a:ext uri="{FF2B5EF4-FFF2-40B4-BE49-F238E27FC236}">
                <a16:creationId xmlns:a16="http://schemas.microsoft.com/office/drawing/2014/main" id="{7E9F3B8B-576B-A446-9611-EB02A806E8BA}"/>
              </a:ext>
            </a:extLst>
          </p:cNvPr>
          <p:cNvSpPr txBox="1">
            <a:spLocks/>
          </p:cNvSpPr>
          <p:nvPr/>
        </p:nvSpPr>
        <p:spPr>
          <a:xfrm>
            <a:off x="1189913" y="3221035"/>
            <a:ext cx="20943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"/>
              <a:buChar char="●"/>
              <a:defRPr sz="18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Quicksand"/>
              <a:buNone/>
            </a:pPr>
            <a:r>
              <a:rPr lang="en-US" sz="1400" dirty="0" err="1"/>
              <a:t>Evcil</a:t>
            </a:r>
            <a:r>
              <a:rPr lang="en-US" sz="1400" dirty="0"/>
              <a:t> </a:t>
            </a:r>
            <a:r>
              <a:rPr lang="en-US" sz="1400" dirty="0" err="1"/>
              <a:t>hayvanın</a:t>
            </a:r>
            <a:r>
              <a:rPr lang="en-US" sz="1400" dirty="0"/>
              <a:t> </a:t>
            </a:r>
            <a:r>
              <a:rPr lang="en-US" sz="1400" dirty="0" err="1"/>
              <a:t>kaybı</a:t>
            </a:r>
            <a:endParaRPr lang="en-US" sz="1400" dirty="0"/>
          </a:p>
        </p:txBody>
      </p:sp>
      <p:sp>
        <p:nvSpPr>
          <p:cNvPr id="55" name="Google Shape;707;p42">
            <a:extLst>
              <a:ext uri="{FF2B5EF4-FFF2-40B4-BE49-F238E27FC236}">
                <a16:creationId xmlns:a16="http://schemas.microsoft.com/office/drawing/2014/main" id="{B5D47CEA-B391-494A-90B3-241E4F55CE84}"/>
              </a:ext>
            </a:extLst>
          </p:cNvPr>
          <p:cNvSpPr/>
          <p:nvPr/>
        </p:nvSpPr>
        <p:spPr>
          <a:xfrm>
            <a:off x="724925" y="434247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708;p42">
            <a:extLst>
              <a:ext uri="{FF2B5EF4-FFF2-40B4-BE49-F238E27FC236}">
                <a16:creationId xmlns:a16="http://schemas.microsoft.com/office/drawing/2014/main" id="{A5B91686-50F2-4C4D-A704-A078CE820399}"/>
              </a:ext>
            </a:extLst>
          </p:cNvPr>
          <p:cNvSpPr/>
          <p:nvPr/>
        </p:nvSpPr>
        <p:spPr>
          <a:xfrm rot="10800000">
            <a:off x="779525" y="4366470"/>
            <a:ext cx="298500" cy="1317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698;p42">
            <a:extLst>
              <a:ext uri="{FF2B5EF4-FFF2-40B4-BE49-F238E27FC236}">
                <a16:creationId xmlns:a16="http://schemas.microsoft.com/office/drawing/2014/main" id="{149C6107-754D-5849-A715-736DA684ED23}"/>
              </a:ext>
            </a:extLst>
          </p:cNvPr>
          <p:cNvSpPr txBox="1">
            <a:spLocks/>
          </p:cNvSpPr>
          <p:nvPr/>
        </p:nvSpPr>
        <p:spPr>
          <a:xfrm>
            <a:off x="1169628" y="3730871"/>
            <a:ext cx="4154617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"/>
              <a:buChar char="●"/>
              <a:defRPr sz="18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Quicksand"/>
              <a:buNone/>
            </a:pPr>
            <a:r>
              <a:rPr lang="en-US" sz="1400" dirty="0" err="1"/>
              <a:t>Ekonomik</a:t>
            </a:r>
            <a:r>
              <a:rPr lang="en-US" sz="1400" dirty="0"/>
              <a:t> </a:t>
            </a:r>
            <a:r>
              <a:rPr lang="en-US" sz="1400" dirty="0" err="1"/>
              <a:t>durumda</a:t>
            </a:r>
            <a:r>
              <a:rPr lang="en-US" sz="1400" dirty="0"/>
              <a:t> </a:t>
            </a:r>
            <a:r>
              <a:rPr lang="en-US" sz="1400" dirty="0" err="1"/>
              <a:t>meydana</a:t>
            </a:r>
            <a:r>
              <a:rPr lang="en-US" sz="1400" dirty="0"/>
              <a:t> </a:t>
            </a:r>
            <a:r>
              <a:rPr lang="en-US" sz="1400" dirty="0" err="1"/>
              <a:t>gelen</a:t>
            </a:r>
            <a:r>
              <a:rPr lang="en-US" sz="1400" dirty="0"/>
              <a:t> </a:t>
            </a:r>
            <a:r>
              <a:rPr lang="en-US" sz="1400" dirty="0" err="1"/>
              <a:t>değişimler</a:t>
            </a:r>
            <a:endParaRPr lang="en-US" sz="1400" dirty="0"/>
          </a:p>
        </p:txBody>
      </p:sp>
      <p:sp>
        <p:nvSpPr>
          <p:cNvPr id="58" name="Google Shape;707;p42">
            <a:extLst>
              <a:ext uri="{FF2B5EF4-FFF2-40B4-BE49-F238E27FC236}">
                <a16:creationId xmlns:a16="http://schemas.microsoft.com/office/drawing/2014/main" id="{81CBE2D6-FC82-304E-A675-E3125F01C297}"/>
              </a:ext>
            </a:extLst>
          </p:cNvPr>
          <p:cNvSpPr/>
          <p:nvPr/>
        </p:nvSpPr>
        <p:spPr>
          <a:xfrm>
            <a:off x="709940" y="1289985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708;p42">
            <a:extLst>
              <a:ext uri="{FF2B5EF4-FFF2-40B4-BE49-F238E27FC236}">
                <a16:creationId xmlns:a16="http://schemas.microsoft.com/office/drawing/2014/main" id="{1C2B3FE4-AB56-AE4C-B64E-4E881B85C957}"/>
              </a:ext>
            </a:extLst>
          </p:cNvPr>
          <p:cNvSpPr/>
          <p:nvPr/>
        </p:nvSpPr>
        <p:spPr>
          <a:xfrm rot="10800000">
            <a:off x="764540" y="1313985"/>
            <a:ext cx="298500" cy="1317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98;p42">
            <a:extLst>
              <a:ext uri="{FF2B5EF4-FFF2-40B4-BE49-F238E27FC236}">
                <a16:creationId xmlns:a16="http://schemas.microsoft.com/office/drawing/2014/main" id="{36220C72-1B1A-114A-8B08-01C805C69DD9}"/>
              </a:ext>
            </a:extLst>
          </p:cNvPr>
          <p:cNvSpPr txBox="1">
            <a:spLocks/>
          </p:cNvSpPr>
          <p:nvPr/>
        </p:nvSpPr>
        <p:spPr>
          <a:xfrm>
            <a:off x="1169628" y="4240707"/>
            <a:ext cx="4154617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"/>
              <a:buChar char="●"/>
              <a:defRPr sz="18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Quicksand"/>
              <a:buNone/>
            </a:pPr>
            <a:r>
              <a:rPr lang="en-US" sz="1400" dirty="0" err="1"/>
              <a:t>Sağlık</a:t>
            </a:r>
            <a:r>
              <a:rPr lang="en-US" sz="1400" dirty="0"/>
              <a:t> </a:t>
            </a:r>
            <a:r>
              <a:rPr lang="en-US" sz="1400" dirty="0" err="1"/>
              <a:t>sorunları</a:t>
            </a:r>
            <a:endParaRPr lang="en-US" sz="1400" dirty="0"/>
          </a:p>
        </p:txBody>
      </p:sp>
      <p:sp>
        <p:nvSpPr>
          <p:cNvPr id="61" name="Google Shape;698;p42">
            <a:extLst>
              <a:ext uri="{FF2B5EF4-FFF2-40B4-BE49-F238E27FC236}">
                <a16:creationId xmlns:a16="http://schemas.microsoft.com/office/drawing/2014/main" id="{30CFB7A0-774E-4849-A4AB-1E680C2F1C09}"/>
              </a:ext>
            </a:extLst>
          </p:cNvPr>
          <p:cNvSpPr txBox="1">
            <a:spLocks/>
          </p:cNvSpPr>
          <p:nvPr/>
        </p:nvSpPr>
        <p:spPr>
          <a:xfrm>
            <a:off x="1182299" y="4704475"/>
            <a:ext cx="4154617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"/>
              <a:buChar char="●"/>
              <a:defRPr sz="18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Font typeface="Quicksand"/>
              <a:buNone/>
            </a:pPr>
            <a:r>
              <a:rPr lang="en-US" sz="1400" dirty="0" err="1"/>
              <a:t>Okula</a:t>
            </a:r>
            <a:r>
              <a:rPr lang="en-US" sz="1400" dirty="0"/>
              <a:t> </a:t>
            </a:r>
            <a:r>
              <a:rPr lang="en-US" sz="1400" dirty="0" err="1"/>
              <a:t>başlama</a:t>
            </a:r>
            <a:r>
              <a:rPr lang="en-US" sz="1400" dirty="0"/>
              <a:t>/</a:t>
            </a:r>
            <a:r>
              <a:rPr lang="en-US" sz="1400" dirty="0" err="1"/>
              <a:t>mezun</a:t>
            </a:r>
            <a:r>
              <a:rPr lang="en-US" sz="1400" dirty="0"/>
              <a:t> </a:t>
            </a:r>
            <a:r>
              <a:rPr lang="en-US" sz="1400" dirty="0" err="1"/>
              <a:t>olma</a:t>
            </a:r>
            <a:endParaRPr lang="en-US" sz="1400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5921798" y="1580105"/>
            <a:ext cx="2031602" cy="2952506"/>
          </a:xfrm>
          <a:prstGeom prst="roundRect">
            <a:avLst/>
          </a:prstGeom>
          <a:blipFill>
            <a:blip r:embed="rId3"/>
            <a:stretch>
              <a:fillRect l="-7908" r="-79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9547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4" name="Google Shape;734;p43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5" name="Google Shape;735;p43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36" name="Google Shape;736;p43"/>
          <p:cNvGrpSpPr/>
          <p:nvPr/>
        </p:nvGrpSpPr>
        <p:grpSpPr>
          <a:xfrm rot="5400000">
            <a:off x="5242371" y="1954047"/>
            <a:ext cx="2712179" cy="1846754"/>
            <a:chOff x="825050" y="2254625"/>
            <a:chExt cx="1269925" cy="423150"/>
          </a:xfrm>
        </p:grpSpPr>
        <p:sp>
          <p:nvSpPr>
            <p:cNvPr id="737" name="Google Shape;737;p43"/>
            <p:cNvSpPr/>
            <p:nvPr/>
          </p:nvSpPr>
          <p:spPr>
            <a:xfrm>
              <a:off x="895275" y="2254625"/>
              <a:ext cx="1199700" cy="3588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3"/>
            <p:cNvSpPr/>
            <p:nvPr/>
          </p:nvSpPr>
          <p:spPr>
            <a:xfrm>
              <a:off x="825050" y="2318975"/>
              <a:ext cx="1199700" cy="3588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9" name="Google Shape;739;p43"/>
          <p:cNvSpPr txBox="1">
            <a:spLocks noGrp="1"/>
          </p:cNvSpPr>
          <p:nvPr>
            <p:ph type="title" idx="2"/>
          </p:nvPr>
        </p:nvSpPr>
        <p:spPr>
          <a:xfrm>
            <a:off x="720000" y="2455650"/>
            <a:ext cx="3760200" cy="11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BÖLÜM I</a:t>
            </a:r>
            <a:endParaRPr dirty="0"/>
          </a:p>
        </p:txBody>
      </p:sp>
      <p:sp>
        <p:nvSpPr>
          <p:cNvPr id="741" name="Google Shape;741;p43"/>
          <p:cNvSpPr txBox="1">
            <a:spLocks noGrp="1"/>
          </p:cNvSpPr>
          <p:nvPr>
            <p:ph type="subTitle" idx="1"/>
          </p:nvPr>
        </p:nvSpPr>
        <p:spPr>
          <a:xfrm>
            <a:off x="576325" y="3684254"/>
            <a:ext cx="4288887" cy="9328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en-US" sz="1800" dirty="0" err="1"/>
              <a:t>Yas</a:t>
            </a:r>
            <a:r>
              <a:rPr lang="en-US" sz="1800" dirty="0"/>
              <a:t> </a:t>
            </a:r>
            <a:r>
              <a:rPr lang="en-US" sz="1800" dirty="0" err="1"/>
              <a:t>Tepkileri</a:t>
            </a:r>
            <a:endParaRPr lang="en-US" sz="1800" dirty="0"/>
          </a:p>
          <a:p>
            <a:pPr marL="0" lvl="0" indent="0">
              <a:spcAft>
                <a:spcPts val="1200"/>
              </a:spcAft>
            </a:pPr>
            <a:r>
              <a:rPr lang="en-US" sz="1800" dirty="0" err="1"/>
              <a:t>Yas</a:t>
            </a:r>
            <a:r>
              <a:rPr lang="en-US" sz="1800" dirty="0"/>
              <a:t> </a:t>
            </a:r>
            <a:r>
              <a:rPr lang="en-US" sz="1800" dirty="0" err="1"/>
              <a:t>Sürecini</a:t>
            </a:r>
            <a:r>
              <a:rPr lang="en-US" sz="1800" dirty="0"/>
              <a:t> </a:t>
            </a:r>
            <a:r>
              <a:rPr lang="en-US" sz="1800" dirty="0" err="1"/>
              <a:t>Etkileyen</a:t>
            </a:r>
            <a:r>
              <a:rPr lang="en-US" sz="1800" dirty="0"/>
              <a:t> </a:t>
            </a:r>
            <a:r>
              <a:rPr lang="en-US" sz="1800" dirty="0" err="1"/>
              <a:t>Faktörler</a:t>
            </a:r>
            <a:endParaRPr lang="en-US" sz="1800" dirty="0"/>
          </a:p>
        </p:txBody>
      </p:sp>
      <p:sp>
        <p:nvSpPr>
          <p:cNvPr id="742" name="Google Shape;742;p43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43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43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45" name="Google Shape;745;p43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6" name="Google Shape;234;p35">
            <a:extLst>
              <a:ext uri="{FF2B5EF4-FFF2-40B4-BE49-F238E27FC236}">
                <a16:creationId xmlns:a16="http://schemas.microsoft.com/office/drawing/2014/main" id="{45A98DBC-C05E-1240-9348-194FCB78B09C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2812422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9" name="Google Shape;289;p37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0" name="Google Shape;290;p37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1" name="Google Shape;291;p3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73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 err="1"/>
              <a:t>Yas</a:t>
            </a:r>
            <a:r>
              <a:rPr lang="en-US" sz="2400" dirty="0"/>
              <a:t> </a:t>
            </a:r>
            <a:r>
              <a:rPr lang="en-US" sz="2400" dirty="0" err="1"/>
              <a:t>Sürecinde</a:t>
            </a:r>
            <a:r>
              <a:rPr lang="en-US" sz="2400" dirty="0"/>
              <a:t> </a:t>
            </a:r>
            <a:r>
              <a:rPr lang="en-US" sz="2400" dirty="0" err="1"/>
              <a:t>Gözlemlenebilen</a:t>
            </a:r>
            <a:r>
              <a:rPr lang="en-US" sz="2400" dirty="0"/>
              <a:t> </a:t>
            </a:r>
            <a:r>
              <a:rPr lang="en-US" sz="2400" dirty="0" err="1"/>
              <a:t>Tipik</a:t>
            </a:r>
            <a:r>
              <a:rPr lang="en-US" sz="2400" dirty="0"/>
              <a:t> </a:t>
            </a:r>
            <a:r>
              <a:rPr lang="en-US" sz="2400" dirty="0" err="1"/>
              <a:t>Yas</a:t>
            </a:r>
            <a:r>
              <a:rPr lang="en-US" sz="2400" dirty="0"/>
              <a:t> </a:t>
            </a:r>
            <a:r>
              <a:rPr lang="en-US" sz="2400" dirty="0" err="1"/>
              <a:t>Tepkileri</a:t>
            </a:r>
            <a:endParaRPr sz="2400" dirty="0"/>
          </a:p>
        </p:txBody>
      </p:sp>
      <p:sp>
        <p:nvSpPr>
          <p:cNvPr id="351" name="Google Shape;351;p37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7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7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54" name="Google Shape;354;p37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C1915ADB-E7AD-C442-AA7C-B7166BBD04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92628"/>
              </p:ext>
            </p:extLst>
          </p:nvPr>
        </p:nvGraphicFramePr>
        <p:xfrm>
          <a:off x="720000" y="1696142"/>
          <a:ext cx="7922388" cy="279840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980597">
                  <a:extLst>
                    <a:ext uri="{9D8B030D-6E8A-4147-A177-3AD203B41FA5}">
                      <a16:colId xmlns:a16="http://schemas.microsoft.com/office/drawing/2014/main" val="2448220169"/>
                    </a:ext>
                  </a:extLst>
                </a:gridCol>
                <a:gridCol w="1980597">
                  <a:extLst>
                    <a:ext uri="{9D8B030D-6E8A-4147-A177-3AD203B41FA5}">
                      <a16:colId xmlns:a16="http://schemas.microsoft.com/office/drawing/2014/main" val="3121987340"/>
                    </a:ext>
                  </a:extLst>
                </a:gridCol>
                <a:gridCol w="1980597">
                  <a:extLst>
                    <a:ext uri="{9D8B030D-6E8A-4147-A177-3AD203B41FA5}">
                      <a16:colId xmlns:a16="http://schemas.microsoft.com/office/drawing/2014/main" val="1636601675"/>
                    </a:ext>
                  </a:extLst>
                </a:gridCol>
                <a:gridCol w="1980597">
                  <a:extLst>
                    <a:ext uri="{9D8B030D-6E8A-4147-A177-3AD203B41FA5}">
                      <a16:colId xmlns:a16="http://schemas.microsoft.com/office/drawing/2014/main" val="4130401895"/>
                    </a:ext>
                  </a:extLst>
                </a:gridCol>
              </a:tblGrid>
              <a:tr h="609217">
                <a:tc>
                  <a:txBody>
                    <a:bodyPr/>
                    <a:lstStyle/>
                    <a:p>
                      <a:pPr algn="ctr"/>
                      <a:r>
                        <a:rPr lang="tr-TR" sz="1400" noProof="0" dirty="0"/>
                        <a:t>Duygusal Tepkiler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noProof="0" dirty="0"/>
                        <a:t>Fiziksel/Somatik Tepkiler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noProof="0" dirty="0"/>
                        <a:t>Bilişsel Tepkiler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noProof="0" dirty="0"/>
                        <a:t>Davranışsal Tepkiler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301633"/>
                  </a:ext>
                </a:extLst>
              </a:tr>
              <a:tr h="2189191">
                <a:tc>
                  <a:txBody>
                    <a:bodyPr/>
                    <a:lstStyle/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Donukluk</a:t>
                      </a:r>
                    </a:p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Üzüntü</a:t>
                      </a:r>
                    </a:p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Öfke</a:t>
                      </a:r>
                    </a:p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Kendini ve başkalarını suçlama</a:t>
                      </a:r>
                    </a:p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Kaygı</a:t>
                      </a:r>
                    </a:p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Korku</a:t>
                      </a:r>
                    </a:p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Özlem</a:t>
                      </a:r>
                    </a:p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Çaresizlik</a:t>
                      </a:r>
                    </a:p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Yalnızlık</a:t>
                      </a:r>
                    </a:p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Umutsuzluk</a:t>
                      </a:r>
                      <a:endParaRPr lang="x-none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Baş ağrıları</a:t>
                      </a:r>
                    </a:p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Uykusuzluk</a:t>
                      </a:r>
                    </a:p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Bitkinlik</a:t>
                      </a:r>
                    </a:p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Nefes alamama/boğulacakmış gibi olma</a:t>
                      </a:r>
                    </a:p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İştahta </a:t>
                      </a:r>
                      <a:r>
                        <a:rPr lang="x-none" sz="1200" kern="1200" dirty="0" smtClean="0">
                          <a:solidFill>
                            <a:schemeClr val="dk1"/>
                          </a:solidFill>
                          <a:effectLst/>
                        </a:rPr>
                        <a:t>artma/azalma</a:t>
                      </a:r>
                      <a:endParaRPr lang="x-none" sz="120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Mide problemleri</a:t>
                      </a:r>
                      <a:endParaRPr lang="x-none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Ölen kişi hakkında sürekli düşünceler</a:t>
                      </a:r>
                    </a:p>
                    <a:p>
                      <a:r>
                        <a:rPr lang="x-none" sz="1200" kern="1200" dirty="0" smtClean="0">
                          <a:solidFill>
                            <a:schemeClr val="dk1"/>
                          </a:solidFill>
                          <a:effectLst/>
                        </a:rPr>
                        <a:t>İnanmama/ink</a:t>
                      </a:r>
                      <a:r>
                        <a:rPr lang="tr-TR" sz="1200" kern="1200" dirty="0" smtClean="0">
                          <a:solidFill>
                            <a:schemeClr val="dk1"/>
                          </a:solidFill>
                          <a:effectLst/>
                        </a:rPr>
                        <a:t>â</a:t>
                      </a:r>
                      <a:r>
                        <a:rPr lang="x-none" sz="1200" kern="1200" dirty="0" smtClean="0">
                          <a:solidFill>
                            <a:schemeClr val="dk1"/>
                          </a:solidFill>
                          <a:effectLst/>
                        </a:rPr>
                        <a:t>r</a:t>
                      </a:r>
                      <a:endParaRPr lang="x-none" sz="120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İşitsel/görsel halüsinasyonlar</a:t>
                      </a:r>
                    </a:p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Kafa karışıklığı</a:t>
                      </a:r>
                    </a:p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Konsantre olamama</a:t>
                      </a:r>
                    </a:p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Düşlere dalıp gitme</a:t>
                      </a:r>
                    </a:p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Öz güvenin kaybı</a:t>
                      </a:r>
                      <a:r>
                        <a:rPr lang="x-none" sz="1200" dirty="0">
                          <a:effectLst/>
                        </a:rPr>
                        <a:t> </a:t>
                      </a:r>
                      <a:endParaRPr lang="tr-TR" sz="120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noProof="0" dirty="0"/>
                        <a:t>Ağlama</a:t>
                      </a:r>
                    </a:p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Sosyal geri çekilme</a:t>
                      </a:r>
                    </a:p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Yerinde duramama </a:t>
                      </a:r>
                    </a:p>
                    <a:p>
                      <a:r>
                        <a:rPr lang="x-none" sz="1200" kern="1200" dirty="0">
                          <a:solidFill>
                            <a:schemeClr val="dk1"/>
                          </a:solidFill>
                          <a:effectLst/>
                        </a:rPr>
                        <a:t>Kaybedileni hatırlatan şeylerden kaçınma </a:t>
                      </a:r>
                      <a:endParaRPr lang="x-none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0216756"/>
                  </a:ext>
                </a:extLst>
              </a:tr>
            </a:tbl>
          </a:graphicData>
        </a:graphic>
      </p:graphicFrame>
      <p:sp>
        <p:nvSpPr>
          <p:cNvPr id="82" name="Google Shape;234;p35">
            <a:extLst>
              <a:ext uri="{FF2B5EF4-FFF2-40B4-BE49-F238E27FC236}">
                <a16:creationId xmlns:a16="http://schemas.microsoft.com/office/drawing/2014/main" id="{32168FEB-21E5-8747-8285-BB59732ECB11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2" name="Google Shape;752;p44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3" name="Google Shape;753;p44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5" name="Google Shape;755;p44"/>
          <p:cNvSpPr txBox="1">
            <a:spLocks noGrp="1"/>
          </p:cNvSpPr>
          <p:nvPr>
            <p:ph type="title"/>
          </p:nvPr>
        </p:nvSpPr>
        <p:spPr>
          <a:xfrm>
            <a:off x="628650" y="831656"/>
            <a:ext cx="691705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tr-TR" dirty="0"/>
              <a:t>Yas Sürecini Etkileyen Faktörler/ YAKINLIK</a:t>
            </a:r>
            <a:endParaRPr dirty="0"/>
          </a:p>
        </p:txBody>
      </p:sp>
      <p:sp>
        <p:nvSpPr>
          <p:cNvPr id="756" name="Google Shape;756;p44"/>
          <p:cNvSpPr txBox="1">
            <a:spLocks noGrp="1"/>
          </p:cNvSpPr>
          <p:nvPr>
            <p:ph type="subTitle" idx="1"/>
          </p:nvPr>
        </p:nvSpPr>
        <p:spPr>
          <a:xfrm>
            <a:off x="719998" y="2264575"/>
            <a:ext cx="4752541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Ölen kişi ile kurulan ilişkinin niteliği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800" dirty="0"/>
              <a:t>Bağlanma düzeyi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800" dirty="0"/>
              <a:t>İlişkinin önemi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800" dirty="0"/>
              <a:t>İlişkiye yapılan yatırım</a:t>
            </a:r>
          </a:p>
        </p:txBody>
      </p:sp>
      <p:sp>
        <p:nvSpPr>
          <p:cNvPr id="771" name="Google Shape;771;p44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44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44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74" name="Google Shape;774;p44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2" name="Google Shape;234;p35">
            <a:extLst>
              <a:ext uri="{FF2B5EF4-FFF2-40B4-BE49-F238E27FC236}">
                <a16:creationId xmlns:a16="http://schemas.microsoft.com/office/drawing/2014/main" id="{48CD8F60-5EE0-E344-ACF1-5DF5FDEB5807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" name="Oval 5"/>
          <p:cNvSpPr/>
          <p:nvPr/>
        </p:nvSpPr>
        <p:spPr>
          <a:xfrm>
            <a:off x="5337111" y="1380930"/>
            <a:ext cx="3388136" cy="3388136"/>
          </a:xfrm>
          <a:prstGeom prst="ellipse">
            <a:avLst/>
          </a:prstGeom>
          <a:blipFill>
            <a:blip r:embed="rId3"/>
            <a:srcRect/>
            <a:stretch>
              <a:fillRect l="-7908" r="-79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4478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2" name="Google Shape;752;p44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3" name="Google Shape;753;p44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5" name="Google Shape;755;p44"/>
          <p:cNvSpPr txBox="1">
            <a:spLocks noGrp="1"/>
          </p:cNvSpPr>
          <p:nvPr>
            <p:ph type="title"/>
          </p:nvPr>
        </p:nvSpPr>
        <p:spPr>
          <a:xfrm>
            <a:off x="628650" y="831656"/>
            <a:ext cx="630555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tr-TR" dirty="0"/>
              <a:t>Yas Sürecini Etkileyen Faktörler/ YAŞ</a:t>
            </a:r>
            <a:endParaRPr dirty="0"/>
          </a:p>
        </p:txBody>
      </p:sp>
      <p:sp>
        <p:nvSpPr>
          <p:cNvPr id="756" name="Google Shape;756;p44"/>
          <p:cNvSpPr txBox="1">
            <a:spLocks noGrp="1"/>
          </p:cNvSpPr>
          <p:nvPr>
            <p:ph type="subTitle" idx="1"/>
          </p:nvPr>
        </p:nvSpPr>
        <p:spPr>
          <a:xfrm>
            <a:off x="719998" y="2264574"/>
            <a:ext cx="4752541" cy="27646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Ölen kişinin yaşı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800" dirty="0"/>
              <a:t>İleri yaş veya genç yaştaki bireyin ölümü</a:t>
            </a:r>
          </a:p>
          <a:p>
            <a:pPr lvl="1"/>
            <a:endParaRPr lang="tr-TR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Kaybı yaşayan kişinin yaşı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800" dirty="0"/>
              <a:t>Okul öncesi dönemdeki çocuk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800" dirty="0"/>
              <a:t>İlkokul dönemindeki çocuk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800" dirty="0"/>
              <a:t>Ortaokul/Lise dönemindeki çocuk</a:t>
            </a:r>
          </a:p>
        </p:txBody>
      </p:sp>
      <p:sp>
        <p:nvSpPr>
          <p:cNvPr id="771" name="Google Shape;771;p44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44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44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74" name="Google Shape;774;p44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2" name="Google Shape;234;p35">
            <a:extLst>
              <a:ext uri="{FF2B5EF4-FFF2-40B4-BE49-F238E27FC236}">
                <a16:creationId xmlns:a16="http://schemas.microsoft.com/office/drawing/2014/main" id="{48CD8F60-5EE0-E344-ACF1-5DF5FDEB5807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5472539" y="1727907"/>
            <a:ext cx="3307605" cy="2205900"/>
          </a:xfrm>
          <a:prstGeom prst="roundRect">
            <a:avLst/>
          </a:prstGeom>
          <a:blipFill>
            <a:blip r:embed="rId3"/>
            <a:srcRect/>
            <a:stretch>
              <a:fillRect l="-7908" t="-6304" r="-7908" b="-63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0321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2" name="Google Shape;752;p44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3" name="Google Shape;753;p44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5" name="Google Shape;755;p44"/>
          <p:cNvSpPr txBox="1">
            <a:spLocks noGrp="1"/>
          </p:cNvSpPr>
          <p:nvPr>
            <p:ph type="title"/>
          </p:nvPr>
        </p:nvSpPr>
        <p:spPr>
          <a:xfrm>
            <a:off x="628650" y="831656"/>
            <a:ext cx="630555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tr-TR" dirty="0"/>
              <a:t>Yas Sürecini Etkileyen Faktörler/ ÖLÜM ŞEKLİ</a:t>
            </a:r>
            <a:endParaRPr dirty="0"/>
          </a:p>
        </p:txBody>
      </p:sp>
      <p:sp>
        <p:nvSpPr>
          <p:cNvPr id="756" name="Google Shape;756;p44"/>
          <p:cNvSpPr txBox="1">
            <a:spLocks noGrp="1"/>
          </p:cNvSpPr>
          <p:nvPr>
            <p:ph type="subTitle" idx="1"/>
          </p:nvPr>
        </p:nvSpPr>
        <p:spPr>
          <a:xfrm>
            <a:off x="719998" y="2264574"/>
            <a:ext cx="4752541" cy="27646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Beklendik ölüm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800" dirty="0"/>
              <a:t>Hastalık</a:t>
            </a:r>
          </a:p>
          <a:p>
            <a:pPr lvl="1">
              <a:buFont typeface="Arial" panose="020B0604020202020204" pitchFamily="34" charset="0"/>
              <a:buChar char="•"/>
            </a:pPr>
            <a:endParaRPr lang="tr-TR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Ani ölüm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800" dirty="0"/>
              <a:t>Kaza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800" dirty="0"/>
              <a:t>Cinayet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800" dirty="0"/>
              <a:t>Afet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800" dirty="0"/>
              <a:t>İntihar</a:t>
            </a:r>
          </a:p>
        </p:txBody>
      </p:sp>
      <p:sp>
        <p:nvSpPr>
          <p:cNvPr id="771" name="Google Shape;771;p44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44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44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74" name="Google Shape;774;p44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2" name="Google Shape;234;p35">
            <a:extLst>
              <a:ext uri="{FF2B5EF4-FFF2-40B4-BE49-F238E27FC236}">
                <a16:creationId xmlns:a16="http://schemas.microsoft.com/office/drawing/2014/main" id="{48CD8F60-5EE0-E344-ACF1-5DF5FDEB5807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5591106" y="1684799"/>
            <a:ext cx="3074116" cy="2495875"/>
          </a:xfrm>
          <a:prstGeom prst="roundRect">
            <a:avLst/>
          </a:prstGeom>
          <a:blipFill>
            <a:blip r:embed="rId3"/>
            <a:stretch>
              <a:fillRect l="-7908" t="-6304" r="-7908" b="-63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5576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2" name="Google Shape;752;p44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3" name="Google Shape;753;p44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5" name="Google Shape;755;p44"/>
          <p:cNvSpPr txBox="1">
            <a:spLocks noGrp="1"/>
          </p:cNvSpPr>
          <p:nvPr>
            <p:ph type="title"/>
          </p:nvPr>
        </p:nvSpPr>
        <p:spPr>
          <a:xfrm>
            <a:off x="628650" y="831656"/>
            <a:ext cx="630555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tr-TR" dirty="0"/>
              <a:t>Yas Sürecini Etkileyen Faktörler/ GEÇMİŞ YAŞANTILAR</a:t>
            </a:r>
            <a:endParaRPr dirty="0"/>
          </a:p>
        </p:txBody>
      </p:sp>
      <p:sp>
        <p:nvSpPr>
          <p:cNvPr id="756" name="Google Shape;756;p44"/>
          <p:cNvSpPr txBox="1">
            <a:spLocks noGrp="1"/>
          </p:cNvSpPr>
          <p:nvPr>
            <p:ph type="subTitle" idx="1"/>
          </p:nvPr>
        </p:nvSpPr>
        <p:spPr>
          <a:xfrm>
            <a:off x="628651" y="2282597"/>
            <a:ext cx="4923064" cy="27646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Kayıp yaşayan kişinin ruh sağlığı geçmişi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tr-TR" sz="1800" dirty="0">
                <a:solidFill>
                  <a:prstClr val="black"/>
                </a:solidFill>
              </a:rPr>
              <a:t>Geçmiş kayıp yaşantıları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800" dirty="0"/>
              <a:t>Tamamlanmamış yas süreçleri</a:t>
            </a:r>
          </a:p>
        </p:txBody>
      </p:sp>
      <p:sp>
        <p:nvSpPr>
          <p:cNvPr id="771" name="Google Shape;771;p44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44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44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74" name="Google Shape;774;p44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2" name="Google Shape;234;p35">
            <a:extLst>
              <a:ext uri="{FF2B5EF4-FFF2-40B4-BE49-F238E27FC236}">
                <a16:creationId xmlns:a16="http://schemas.microsoft.com/office/drawing/2014/main" id="{48CD8F60-5EE0-E344-ACF1-5DF5FDEB5807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5391248" y="1677400"/>
            <a:ext cx="3262337" cy="2339762"/>
          </a:xfrm>
          <a:prstGeom prst="roundRect">
            <a:avLst/>
          </a:prstGeom>
          <a:blipFill>
            <a:blip r:embed="rId3"/>
            <a:stretch>
              <a:fillRect l="-7908" t="-6304" r="-7908" b="-6304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1945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2" name="Google Shape;752;p44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3" name="Google Shape;753;p44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5" name="Google Shape;755;p44"/>
          <p:cNvSpPr txBox="1">
            <a:spLocks noGrp="1"/>
          </p:cNvSpPr>
          <p:nvPr>
            <p:ph type="title"/>
          </p:nvPr>
        </p:nvSpPr>
        <p:spPr>
          <a:xfrm>
            <a:off x="628650" y="831656"/>
            <a:ext cx="630555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tr-TR" dirty="0"/>
              <a:t>Yas Sürecini Etkileyen Faktörler/ KİŞİLİK ÖZELLİKLERİ</a:t>
            </a:r>
            <a:endParaRPr dirty="0"/>
          </a:p>
        </p:txBody>
      </p:sp>
      <p:sp>
        <p:nvSpPr>
          <p:cNvPr id="756" name="Google Shape;756;p44"/>
          <p:cNvSpPr txBox="1">
            <a:spLocks noGrp="1"/>
          </p:cNvSpPr>
          <p:nvPr>
            <p:ph type="subTitle" idx="1"/>
          </p:nvPr>
        </p:nvSpPr>
        <p:spPr>
          <a:xfrm>
            <a:off x="719998" y="2264574"/>
            <a:ext cx="4752541" cy="27646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Kayıp yaşayan kişinin;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800" dirty="0"/>
              <a:t>Yaşı </a:t>
            </a:r>
            <a:r>
              <a:rPr lang="tr-TR" sz="1800" dirty="0" smtClean="0"/>
              <a:t>(çocuk</a:t>
            </a:r>
            <a:r>
              <a:rPr lang="tr-TR" sz="1800" dirty="0"/>
              <a:t>, ergen, yetişkin)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800" dirty="0"/>
              <a:t>Cinsiyeti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800" dirty="0"/>
              <a:t>Baş etme becerileri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800" dirty="0"/>
              <a:t>Bağlanma stilleri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800" dirty="0" smtClean="0"/>
              <a:t>Öz yeterlilik </a:t>
            </a:r>
            <a:r>
              <a:rPr lang="tr-TR" sz="1800" dirty="0"/>
              <a:t>inancı</a:t>
            </a:r>
          </a:p>
        </p:txBody>
      </p:sp>
      <p:sp>
        <p:nvSpPr>
          <p:cNvPr id="771" name="Google Shape;771;p44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44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44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74" name="Google Shape;774;p44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2" name="Google Shape;234;p35">
            <a:extLst>
              <a:ext uri="{FF2B5EF4-FFF2-40B4-BE49-F238E27FC236}">
                <a16:creationId xmlns:a16="http://schemas.microsoft.com/office/drawing/2014/main" id="{48CD8F60-5EE0-E344-ACF1-5DF5FDEB5807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200" y="1904661"/>
            <a:ext cx="3397344" cy="224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85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2" name="Google Shape;752;p44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3" name="Google Shape;753;p44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5" name="Google Shape;755;p44"/>
          <p:cNvSpPr txBox="1">
            <a:spLocks noGrp="1"/>
          </p:cNvSpPr>
          <p:nvPr>
            <p:ph type="title"/>
          </p:nvPr>
        </p:nvSpPr>
        <p:spPr>
          <a:xfrm>
            <a:off x="628650" y="831656"/>
            <a:ext cx="630555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tr-TR" dirty="0"/>
              <a:t>Yas Sürecini Etkileyen Faktörler/ </a:t>
            </a:r>
            <a:r>
              <a:rPr lang="tr-TR" sz="2400" dirty="0"/>
              <a:t>YAS SÜRECİNDE OLUŞAN SIKINTILAR</a:t>
            </a:r>
            <a:endParaRPr dirty="0"/>
          </a:p>
        </p:txBody>
      </p:sp>
      <p:sp>
        <p:nvSpPr>
          <p:cNvPr id="756" name="Google Shape;756;p44"/>
          <p:cNvSpPr txBox="1">
            <a:spLocks noGrp="1"/>
          </p:cNvSpPr>
          <p:nvPr>
            <p:ph type="subTitle" idx="1"/>
          </p:nvPr>
        </p:nvSpPr>
        <p:spPr>
          <a:xfrm>
            <a:off x="719998" y="2264574"/>
            <a:ext cx="4752541" cy="27646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x-none" sz="1800" dirty="0"/>
              <a:t>Kaybın ardından oluşan;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x-none" sz="1800" dirty="0"/>
              <a:t>Krizler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x-none" sz="1800" dirty="0"/>
              <a:t>Önemli yaşam olayları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x-none" sz="1800" dirty="0"/>
              <a:t>Çoklu kayıplar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x-none" sz="1800" dirty="0"/>
              <a:t>İkincil kayıplar (Ekonomik  sorunlar gibi)</a:t>
            </a:r>
            <a:endParaRPr lang="tr-TR" sz="1800" dirty="0"/>
          </a:p>
        </p:txBody>
      </p:sp>
      <p:sp>
        <p:nvSpPr>
          <p:cNvPr id="771" name="Google Shape;771;p44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44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44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74" name="Google Shape;774;p44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2" name="Google Shape;234;p35">
            <a:extLst>
              <a:ext uri="{FF2B5EF4-FFF2-40B4-BE49-F238E27FC236}">
                <a16:creationId xmlns:a16="http://schemas.microsoft.com/office/drawing/2014/main" id="{48CD8F60-5EE0-E344-ACF1-5DF5FDEB5807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972" y="1638691"/>
            <a:ext cx="3963330" cy="234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55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" name="Google Shape;1034;p50"/>
          <p:cNvGrpSpPr/>
          <p:nvPr/>
        </p:nvGrpSpPr>
        <p:grpSpPr>
          <a:xfrm rot="5400000">
            <a:off x="1127571" y="1954045"/>
            <a:ext cx="2712179" cy="1846758"/>
            <a:chOff x="825050" y="2254625"/>
            <a:chExt cx="1269925" cy="423151"/>
          </a:xfrm>
        </p:grpSpPr>
        <p:sp>
          <p:nvSpPr>
            <p:cNvPr id="1035" name="Google Shape;1035;p50"/>
            <p:cNvSpPr/>
            <p:nvPr/>
          </p:nvSpPr>
          <p:spPr>
            <a:xfrm>
              <a:off x="895275" y="2254625"/>
              <a:ext cx="1199700" cy="3588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0"/>
            <p:cNvSpPr/>
            <p:nvPr/>
          </p:nvSpPr>
          <p:spPr>
            <a:xfrm>
              <a:off x="825050" y="2318975"/>
              <a:ext cx="1199700" cy="3588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50"/>
          <p:cNvSpPr txBox="1">
            <a:spLocks noGrp="1"/>
          </p:cNvSpPr>
          <p:nvPr>
            <p:ph type="title" idx="2"/>
          </p:nvPr>
        </p:nvSpPr>
        <p:spPr>
          <a:xfrm>
            <a:off x="4663800" y="2455650"/>
            <a:ext cx="3760200" cy="11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BÖLÜM II</a:t>
            </a:r>
            <a:endParaRPr dirty="0"/>
          </a:p>
        </p:txBody>
      </p:sp>
      <p:sp>
        <p:nvSpPr>
          <p:cNvPr id="1038" name="Google Shape;1038;p50"/>
          <p:cNvSpPr txBox="1">
            <a:spLocks noGrp="1"/>
          </p:cNvSpPr>
          <p:nvPr>
            <p:ph type="subTitle" idx="1"/>
          </p:nvPr>
        </p:nvSpPr>
        <p:spPr>
          <a:xfrm>
            <a:off x="4457700" y="3696324"/>
            <a:ext cx="4254500" cy="932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en-US" sz="1800" dirty="0" err="1">
                <a:uFill>
                  <a:noFill/>
                </a:uFill>
              </a:rPr>
              <a:t>Çocuk</a:t>
            </a:r>
            <a:r>
              <a:rPr lang="en-US" sz="1800" dirty="0">
                <a:uFill>
                  <a:noFill/>
                </a:uFill>
              </a:rPr>
              <a:t>/</a:t>
            </a:r>
            <a:r>
              <a:rPr lang="en-US" sz="1800" dirty="0" err="1">
                <a:uFill>
                  <a:noFill/>
                </a:uFill>
              </a:rPr>
              <a:t>Ergenler</a:t>
            </a:r>
            <a:r>
              <a:rPr lang="en-US" sz="1800" dirty="0">
                <a:uFill>
                  <a:noFill/>
                </a:uFill>
              </a:rPr>
              <a:t> </a:t>
            </a:r>
            <a:r>
              <a:rPr lang="en-US" sz="1800" dirty="0" err="1">
                <a:uFill>
                  <a:noFill/>
                </a:uFill>
              </a:rPr>
              <a:t>ve</a:t>
            </a:r>
            <a:r>
              <a:rPr lang="en-US" sz="1800" dirty="0">
                <a:uFill>
                  <a:noFill/>
                </a:uFill>
              </a:rPr>
              <a:t> </a:t>
            </a:r>
            <a:r>
              <a:rPr lang="en-US" sz="1800" dirty="0" err="1">
                <a:uFill>
                  <a:noFill/>
                </a:uFill>
              </a:rPr>
              <a:t>Yas</a:t>
            </a:r>
            <a:endParaRPr lang="en-US" sz="1800" dirty="0">
              <a:uFill>
                <a:noFill/>
              </a:uFill>
            </a:endParaRPr>
          </a:p>
          <a:p>
            <a:pPr marL="0" lvl="0" indent="0">
              <a:spcAft>
                <a:spcPts val="1200"/>
              </a:spcAft>
            </a:pPr>
            <a:r>
              <a:rPr lang="en-US" sz="1800" dirty="0" err="1">
                <a:uFill>
                  <a:noFill/>
                </a:uFill>
              </a:rPr>
              <a:t>Çocuklarla</a:t>
            </a:r>
            <a:r>
              <a:rPr lang="en-US" sz="1800" dirty="0">
                <a:uFill>
                  <a:noFill/>
                </a:uFill>
              </a:rPr>
              <a:t> </a:t>
            </a:r>
            <a:r>
              <a:rPr lang="en-US" sz="1800" dirty="0" err="1">
                <a:uFill>
                  <a:noFill/>
                </a:uFill>
              </a:rPr>
              <a:t>Ölümü</a:t>
            </a:r>
            <a:r>
              <a:rPr lang="en-US" sz="1800" dirty="0">
                <a:uFill>
                  <a:noFill/>
                </a:uFill>
              </a:rPr>
              <a:t> </a:t>
            </a:r>
            <a:r>
              <a:rPr lang="en-US" sz="1800" dirty="0" err="1">
                <a:uFill>
                  <a:noFill/>
                </a:uFill>
              </a:rPr>
              <a:t>Konuşmak</a:t>
            </a:r>
            <a:endParaRPr lang="en-US" sz="1800" dirty="0"/>
          </a:p>
        </p:txBody>
      </p:sp>
      <p:cxnSp>
        <p:nvCxnSpPr>
          <p:cNvPr id="1039" name="Google Shape;1039;p50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0" name="Google Shape;1040;p50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2" name="Google Shape;1042;p50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50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50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045" name="Google Shape;1045;p50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6" name="Google Shape;234;p35">
            <a:extLst>
              <a:ext uri="{FF2B5EF4-FFF2-40B4-BE49-F238E27FC236}">
                <a16:creationId xmlns:a16="http://schemas.microsoft.com/office/drawing/2014/main" id="{57FDE2B2-2DF7-AC4F-94C4-56A2F0E5DB02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/ 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II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3613530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190;p34">
            <a:extLst>
              <a:ext uri="{FF2B5EF4-FFF2-40B4-BE49-F238E27FC236}">
                <a16:creationId xmlns:a16="http://schemas.microsoft.com/office/drawing/2014/main" id="{EADAE37C-FB8D-834A-BEDF-919ACC90F09B}"/>
              </a:ext>
            </a:extLst>
          </p:cNvPr>
          <p:cNvGrpSpPr/>
          <p:nvPr/>
        </p:nvGrpSpPr>
        <p:grpSpPr>
          <a:xfrm rot="5400000">
            <a:off x="7766120" y="1861042"/>
            <a:ext cx="849707" cy="578573"/>
            <a:chOff x="825050" y="2254625"/>
            <a:chExt cx="1269925" cy="423150"/>
          </a:xfrm>
        </p:grpSpPr>
        <p:sp>
          <p:nvSpPr>
            <p:cNvPr id="33" name="Google Shape;191;p34">
              <a:extLst>
                <a:ext uri="{FF2B5EF4-FFF2-40B4-BE49-F238E27FC236}">
                  <a16:creationId xmlns:a16="http://schemas.microsoft.com/office/drawing/2014/main" id="{E9A82C93-547D-2F42-835B-3050EC453BBB}"/>
                </a:ext>
              </a:extLst>
            </p:cNvPr>
            <p:cNvSpPr/>
            <p:nvPr/>
          </p:nvSpPr>
          <p:spPr>
            <a:xfrm>
              <a:off x="895275" y="2254625"/>
              <a:ext cx="1199700" cy="3588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2;p34">
              <a:extLst>
                <a:ext uri="{FF2B5EF4-FFF2-40B4-BE49-F238E27FC236}">
                  <a16:creationId xmlns:a16="http://schemas.microsoft.com/office/drawing/2014/main" id="{07FC757C-FF3C-E64F-8A64-4CB600EFF483}"/>
                </a:ext>
              </a:extLst>
            </p:cNvPr>
            <p:cNvSpPr/>
            <p:nvPr/>
          </p:nvSpPr>
          <p:spPr>
            <a:xfrm>
              <a:off x="825050" y="2318975"/>
              <a:ext cx="1199700" cy="3588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34"/>
          <p:cNvGrpSpPr/>
          <p:nvPr/>
        </p:nvGrpSpPr>
        <p:grpSpPr>
          <a:xfrm rot="5400000">
            <a:off x="5533021" y="1861042"/>
            <a:ext cx="849707" cy="578573"/>
            <a:chOff x="825050" y="2254625"/>
            <a:chExt cx="1269925" cy="423150"/>
          </a:xfrm>
        </p:grpSpPr>
        <p:sp>
          <p:nvSpPr>
            <p:cNvPr id="191" name="Google Shape;191;p34"/>
            <p:cNvSpPr/>
            <p:nvPr/>
          </p:nvSpPr>
          <p:spPr>
            <a:xfrm>
              <a:off x="895275" y="2254625"/>
              <a:ext cx="1199700" cy="3588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4"/>
            <p:cNvSpPr/>
            <p:nvPr/>
          </p:nvSpPr>
          <p:spPr>
            <a:xfrm>
              <a:off x="825050" y="2318975"/>
              <a:ext cx="1199700" cy="3588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34"/>
          <p:cNvGrpSpPr/>
          <p:nvPr/>
        </p:nvGrpSpPr>
        <p:grpSpPr>
          <a:xfrm rot="5400000">
            <a:off x="3292234" y="1861042"/>
            <a:ext cx="849707" cy="578573"/>
            <a:chOff x="825050" y="2254625"/>
            <a:chExt cx="1269925" cy="423150"/>
          </a:xfrm>
        </p:grpSpPr>
        <p:sp>
          <p:nvSpPr>
            <p:cNvPr id="194" name="Google Shape;194;p34"/>
            <p:cNvSpPr/>
            <p:nvPr/>
          </p:nvSpPr>
          <p:spPr>
            <a:xfrm>
              <a:off x="895275" y="2254625"/>
              <a:ext cx="1199700" cy="3588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4"/>
            <p:cNvSpPr/>
            <p:nvPr/>
          </p:nvSpPr>
          <p:spPr>
            <a:xfrm>
              <a:off x="825050" y="2318975"/>
              <a:ext cx="1199700" cy="3588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196;p34"/>
          <p:cNvGrpSpPr/>
          <p:nvPr/>
        </p:nvGrpSpPr>
        <p:grpSpPr>
          <a:xfrm rot="5400000">
            <a:off x="1051421" y="1861042"/>
            <a:ext cx="849707" cy="578573"/>
            <a:chOff x="825050" y="2254625"/>
            <a:chExt cx="1269925" cy="423150"/>
          </a:xfrm>
        </p:grpSpPr>
        <p:sp>
          <p:nvSpPr>
            <p:cNvPr id="197" name="Google Shape;197;p34"/>
            <p:cNvSpPr/>
            <p:nvPr/>
          </p:nvSpPr>
          <p:spPr>
            <a:xfrm>
              <a:off x="895275" y="2254625"/>
              <a:ext cx="1199700" cy="3588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4"/>
            <p:cNvSpPr/>
            <p:nvPr/>
          </p:nvSpPr>
          <p:spPr>
            <a:xfrm>
              <a:off x="825050" y="2318975"/>
              <a:ext cx="1199700" cy="3588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99" name="Google Shape;199;p34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" name="Google Shape;200;p34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" name="Google Shape;201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73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İÇERİK</a:t>
            </a:r>
            <a:endParaRPr dirty="0"/>
          </a:p>
        </p:txBody>
      </p:sp>
      <p:sp>
        <p:nvSpPr>
          <p:cNvPr id="204" name="Google Shape;204;p34"/>
          <p:cNvSpPr txBox="1">
            <a:spLocks noGrp="1"/>
          </p:cNvSpPr>
          <p:nvPr>
            <p:ph type="subTitle" idx="2"/>
          </p:nvPr>
        </p:nvSpPr>
        <p:spPr>
          <a:xfrm>
            <a:off x="570739" y="2923508"/>
            <a:ext cx="18111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uFill>
                  <a:noFill/>
                </a:uFill>
              </a:rPr>
              <a:t>GİRİŞ</a:t>
            </a:r>
            <a:endParaRPr dirty="0"/>
          </a:p>
        </p:txBody>
      </p:sp>
      <p:sp>
        <p:nvSpPr>
          <p:cNvPr id="206" name="Google Shape;206;p34"/>
          <p:cNvSpPr txBox="1">
            <a:spLocks noGrp="1"/>
          </p:cNvSpPr>
          <p:nvPr>
            <p:ph type="subTitle" idx="4"/>
          </p:nvPr>
        </p:nvSpPr>
        <p:spPr>
          <a:xfrm>
            <a:off x="2811533" y="2923508"/>
            <a:ext cx="18111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uFill>
                  <a:noFill/>
                </a:uFill>
              </a:rPr>
              <a:t>BÖLÜM I</a:t>
            </a:r>
            <a:endParaRPr dirty="0"/>
          </a:p>
        </p:txBody>
      </p:sp>
      <p:sp>
        <p:nvSpPr>
          <p:cNvPr id="207" name="Google Shape;207;p34"/>
          <p:cNvSpPr txBox="1">
            <a:spLocks noGrp="1"/>
          </p:cNvSpPr>
          <p:nvPr>
            <p:ph type="subTitle" idx="5"/>
          </p:nvPr>
        </p:nvSpPr>
        <p:spPr>
          <a:xfrm>
            <a:off x="570726" y="3296000"/>
            <a:ext cx="1811100" cy="8735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 dirty="0" err="1">
                <a:uFill>
                  <a:noFill/>
                </a:uFill>
              </a:rPr>
              <a:t>Kayıp</a:t>
            </a:r>
            <a:r>
              <a:rPr lang="en" sz="1200" dirty="0">
                <a:uFill>
                  <a:noFill/>
                </a:uFill>
              </a:rPr>
              <a:t> </a:t>
            </a:r>
            <a:r>
              <a:rPr lang="en" sz="1200" dirty="0" err="1">
                <a:uFill>
                  <a:noFill/>
                </a:uFill>
              </a:rPr>
              <a:t>ve</a:t>
            </a:r>
            <a:r>
              <a:rPr lang="en" sz="1200" dirty="0">
                <a:uFill>
                  <a:noFill/>
                </a:uFill>
              </a:rPr>
              <a:t> </a:t>
            </a:r>
            <a:r>
              <a:rPr lang="en" sz="1200" dirty="0" err="1">
                <a:uFill>
                  <a:noFill/>
                </a:uFill>
              </a:rPr>
              <a:t>Yas</a:t>
            </a:r>
            <a:r>
              <a:rPr lang="en" sz="1200" dirty="0">
                <a:uFill>
                  <a:noFill/>
                </a:uFill>
              </a:rPr>
              <a:t> </a:t>
            </a:r>
            <a:r>
              <a:rPr lang="en" sz="1200" dirty="0" err="1">
                <a:uFill>
                  <a:noFill/>
                </a:uFill>
              </a:rPr>
              <a:t>Sürecinde</a:t>
            </a:r>
            <a:r>
              <a:rPr lang="en" sz="1200" dirty="0">
                <a:uFill>
                  <a:noFill/>
                </a:uFill>
              </a:rPr>
              <a:t> </a:t>
            </a:r>
            <a:r>
              <a:rPr lang="en" sz="1200" dirty="0" err="1">
                <a:uFill>
                  <a:noFill/>
                </a:uFill>
              </a:rPr>
              <a:t>Ailenin</a:t>
            </a:r>
            <a:r>
              <a:rPr lang="en" sz="1200" dirty="0">
                <a:uFill>
                  <a:noFill/>
                </a:uFill>
              </a:rPr>
              <a:t> </a:t>
            </a:r>
            <a:r>
              <a:rPr lang="en" sz="1200" dirty="0" err="1">
                <a:uFill>
                  <a:noFill/>
                </a:uFill>
              </a:rPr>
              <a:t>Rolü</a:t>
            </a:r>
            <a:endParaRPr lang="en" sz="1200" dirty="0">
              <a:uFill>
                <a:noFill/>
              </a:uFill>
            </a:endParaRPr>
          </a:p>
          <a:p>
            <a:pPr marL="0" lvl="0" indent="0">
              <a:spcAft>
                <a:spcPts val="1200"/>
              </a:spcAft>
            </a:pPr>
            <a:r>
              <a:rPr lang="en" sz="1200" dirty="0" err="1">
                <a:uFill>
                  <a:noFill/>
                </a:uFill>
              </a:rPr>
              <a:t>Kayıp</a:t>
            </a:r>
            <a:r>
              <a:rPr lang="en" sz="1200" dirty="0">
                <a:uFill>
                  <a:noFill/>
                </a:uFill>
              </a:rPr>
              <a:t> </a:t>
            </a:r>
            <a:r>
              <a:rPr lang="en" sz="1200" dirty="0" err="1">
                <a:uFill>
                  <a:noFill/>
                </a:uFill>
              </a:rPr>
              <a:t>Nedir</a:t>
            </a:r>
            <a:r>
              <a:rPr lang="en" sz="1200" dirty="0">
                <a:uFill>
                  <a:noFill/>
                </a:uFill>
              </a:rPr>
              <a:t>?</a:t>
            </a:r>
          </a:p>
          <a:p>
            <a:pPr marL="0" lvl="0" indent="0">
              <a:spcAft>
                <a:spcPts val="1200"/>
              </a:spcAft>
            </a:pPr>
            <a:r>
              <a:rPr lang="en" sz="1200" dirty="0" err="1">
                <a:uFill>
                  <a:noFill/>
                </a:uFill>
              </a:rPr>
              <a:t>Yas</a:t>
            </a:r>
            <a:r>
              <a:rPr lang="en" sz="1200" dirty="0">
                <a:uFill>
                  <a:noFill/>
                </a:uFill>
              </a:rPr>
              <a:t> </a:t>
            </a:r>
            <a:r>
              <a:rPr lang="en" sz="1200" dirty="0" err="1">
                <a:uFill>
                  <a:noFill/>
                </a:uFill>
              </a:rPr>
              <a:t>Nedir</a:t>
            </a:r>
            <a:r>
              <a:rPr lang="en" sz="1200" dirty="0">
                <a:uFill>
                  <a:noFill/>
                </a:uFill>
              </a:rPr>
              <a:t>?</a:t>
            </a:r>
          </a:p>
        </p:txBody>
      </p:sp>
      <p:sp>
        <p:nvSpPr>
          <p:cNvPr id="208" name="Google Shape;208;p34"/>
          <p:cNvSpPr txBox="1">
            <a:spLocks noGrp="1"/>
          </p:cNvSpPr>
          <p:nvPr>
            <p:ph type="subTitle" idx="6"/>
          </p:nvPr>
        </p:nvSpPr>
        <p:spPr>
          <a:xfrm>
            <a:off x="2811525" y="3296000"/>
            <a:ext cx="1811100" cy="16771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 dirty="0" err="1">
                <a:uFill>
                  <a:noFill/>
                </a:uFill>
              </a:rPr>
              <a:t>Yas</a:t>
            </a:r>
            <a:r>
              <a:rPr lang="en" sz="1200" dirty="0">
                <a:uFill>
                  <a:noFill/>
                </a:uFill>
              </a:rPr>
              <a:t> </a:t>
            </a:r>
            <a:r>
              <a:rPr lang="en" sz="1200" dirty="0" err="1">
                <a:uFill>
                  <a:noFill/>
                </a:uFill>
              </a:rPr>
              <a:t>Tepkileri</a:t>
            </a:r>
            <a:endParaRPr lang="en" sz="1200" dirty="0">
              <a:uFill>
                <a:noFill/>
              </a:uFill>
            </a:endParaRP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 dirty="0" err="1">
                <a:uFill>
                  <a:noFill/>
                </a:uFill>
              </a:rPr>
              <a:t>Yas</a:t>
            </a:r>
            <a:r>
              <a:rPr lang="en" sz="1200" dirty="0">
                <a:uFill>
                  <a:noFill/>
                </a:uFill>
              </a:rPr>
              <a:t> </a:t>
            </a:r>
            <a:r>
              <a:rPr lang="en" sz="1200" dirty="0" err="1">
                <a:uFill>
                  <a:noFill/>
                </a:uFill>
              </a:rPr>
              <a:t>Sürecini</a:t>
            </a:r>
            <a:r>
              <a:rPr lang="en" sz="1200" dirty="0">
                <a:uFill>
                  <a:noFill/>
                </a:uFill>
              </a:rPr>
              <a:t> </a:t>
            </a:r>
            <a:r>
              <a:rPr lang="en" sz="1200" dirty="0" err="1">
                <a:uFill>
                  <a:noFill/>
                </a:uFill>
              </a:rPr>
              <a:t>Etkileyen</a:t>
            </a:r>
            <a:r>
              <a:rPr lang="en" sz="1200" dirty="0">
                <a:uFill>
                  <a:noFill/>
                </a:uFill>
              </a:rPr>
              <a:t> </a:t>
            </a:r>
            <a:r>
              <a:rPr lang="en" sz="1200" dirty="0" err="1">
                <a:uFill>
                  <a:noFill/>
                </a:uFill>
              </a:rPr>
              <a:t>Faktörler</a:t>
            </a:r>
            <a:endParaRPr lang="en" sz="1200" dirty="0">
              <a:uFill>
                <a:noFill/>
              </a:uFill>
            </a:endParaRPr>
          </a:p>
        </p:txBody>
      </p:sp>
      <p:sp>
        <p:nvSpPr>
          <p:cNvPr id="210" name="Google Shape;210;p34"/>
          <p:cNvSpPr txBox="1">
            <a:spLocks noGrp="1"/>
          </p:cNvSpPr>
          <p:nvPr>
            <p:ph type="subTitle" idx="8"/>
          </p:nvPr>
        </p:nvSpPr>
        <p:spPr>
          <a:xfrm>
            <a:off x="5052329" y="2923508"/>
            <a:ext cx="18111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uFill>
                  <a:noFill/>
                </a:uFill>
              </a:rPr>
              <a:t>BÖLÜM II</a:t>
            </a:r>
            <a:endParaRPr dirty="0"/>
          </a:p>
        </p:txBody>
      </p:sp>
      <p:sp>
        <p:nvSpPr>
          <p:cNvPr id="211" name="Google Shape;211;p34"/>
          <p:cNvSpPr txBox="1">
            <a:spLocks noGrp="1"/>
          </p:cNvSpPr>
          <p:nvPr>
            <p:ph type="subTitle" idx="9"/>
          </p:nvPr>
        </p:nvSpPr>
        <p:spPr>
          <a:xfrm>
            <a:off x="5052325" y="3296001"/>
            <a:ext cx="18111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dirty="0" err="1">
                <a:uFill>
                  <a:noFill/>
                </a:uFill>
              </a:rPr>
              <a:t>Çocuk</a:t>
            </a:r>
            <a:r>
              <a:rPr lang="en-US" sz="1200" dirty="0">
                <a:uFill>
                  <a:noFill/>
                </a:uFill>
              </a:rPr>
              <a:t>/</a:t>
            </a:r>
            <a:r>
              <a:rPr lang="en-US" sz="1200" dirty="0" err="1">
                <a:uFill>
                  <a:noFill/>
                </a:uFill>
              </a:rPr>
              <a:t>Ergenler</a:t>
            </a:r>
            <a:r>
              <a:rPr lang="en-US" sz="1200" dirty="0">
                <a:uFill>
                  <a:noFill/>
                </a:uFill>
              </a:rPr>
              <a:t> </a:t>
            </a:r>
            <a:r>
              <a:rPr lang="en-US" sz="1200" dirty="0" err="1">
                <a:uFill>
                  <a:noFill/>
                </a:uFill>
              </a:rPr>
              <a:t>ve</a:t>
            </a:r>
            <a:r>
              <a:rPr lang="en-US" sz="1200" dirty="0">
                <a:uFill>
                  <a:noFill/>
                </a:uFill>
              </a:rPr>
              <a:t> </a:t>
            </a:r>
            <a:r>
              <a:rPr lang="en-US" sz="1200" dirty="0" err="1">
                <a:uFill>
                  <a:noFill/>
                </a:uFill>
              </a:rPr>
              <a:t>Yas</a:t>
            </a:r>
            <a:endParaRPr lang="en-US" sz="1200" dirty="0">
              <a:uFill>
                <a:noFill/>
              </a:uFill>
            </a:endParaRP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dirty="0" err="1">
                <a:uFill>
                  <a:noFill/>
                </a:uFill>
              </a:rPr>
              <a:t>Çocuklarla</a:t>
            </a:r>
            <a:r>
              <a:rPr lang="en-US" sz="1200" dirty="0">
                <a:uFill>
                  <a:noFill/>
                </a:uFill>
              </a:rPr>
              <a:t> </a:t>
            </a:r>
            <a:r>
              <a:rPr lang="en-US" sz="1200" dirty="0" err="1">
                <a:uFill>
                  <a:noFill/>
                </a:uFill>
              </a:rPr>
              <a:t>Ölümü</a:t>
            </a:r>
            <a:r>
              <a:rPr lang="en-US" sz="1200" dirty="0">
                <a:uFill>
                  <a:noFill/>
                </a:uFill>
              </a:rPr>
              <a:t> </a:t>
            </a:r>
            <a:r>
              <a:rPr lang="en-US" sz="1200" dirty="0" err="1">
                <a:uFill>
                  <a:noFill/>
                </a:uFill>
              </a:rPr>
              <a:t>Konuşmak</a:t>
            </a:r>
            <a:endParaRPr lang="en-US" sz="1200" dirty="0"/>
          </a:p>
        </p:txBody>
      </p:sp>
      <p:sp>
        <p:nvSpPr>
          <p:cNvPr id="212" name="Google Shape;212;p34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4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4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15" name="Google Shape;215;p34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0" name="Google Shape;210;p34">
            <a:extLst>
              <a:ext uri="{FF2B5EF4-FFF2-40B4-BE49-F238E27FC236}">
                <a16:creationId xmlns:a16="http://schemas.microsoft.com/office/drawing/2014/main" id="{94089673-0CC8-2640-AB20-4089D965DB8C}"/>
              </a:ext>
            </a:extLst>
          </p:cNvPr>
          <p:cNvSpPr txBox="1">
            <a:spLocks/>
          </p:cNvSpPr>
          <p:nvPr/>
        </p:nvSpPr>
        <p:spPr>
          <a:xfrm>
            <a:off x="7291335" y="2923508"/>
            <a:ext cx="18111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nor Sans"/>
              <a:buNone/>
              <a:defRPr sz="18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enor Sans"/>
              <a:buNone/>
              <a:defRPr sz="14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enor Sans"/>
              <a:buNone/>
              <a:defRPr sz="14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enor Sans"/>
              <a:buNone/>
              <a:defRPr sz="14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enor Sans"/>
              <a:buNone/>
              <a:defRPr sz="14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enor Sans"/>
              <a:buNone/>
              <a:defRPr sz="14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enor Sans"/>
              <a:buNone/>
              <a:defRPr sz="14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enor Sans"/>
              <a:buNone/>
              <a:defRPr sz="14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enor Sans"/>
              <a:buNone/>
              <a:defRPr sz="14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dirty="0">
                <a:uFill>
                  <a:noFill/>
                </a:uFill>
              </a:rPr>
              <a:t>BÖLÜM III</a:t>
            </a:r>
            <a:endParaRPr lang="en-US" dirty="0"/>
          </a:p>
        </p:txBody>
      </p:sp>
      <p:sp>
        <p:nvSpPr>
          <p:cNvPr id="31" name="Google Shape;211;p34">
            <a:extLst>
              <a:ext uri="{FF2B5EF4-FFF2-40B4-BE49-F238E27FC236}">
                <a16:creationId xmlns:a16="http://schemas.microsoft.com/office/drawing/2014/main" id="{2834D807-6124-6F4A-BB74-C5713AE91FBE}"/>
              </a:ext>
            </a:extLst>
          </p:cNvPr>
          <p:cNvSpPr txBox="1">
            <a:spLocks/>
          </p:cNvSpPr>
          <p:nvPr/>
        </p:nvSpPr>
        <p:spPr>
          <a:xfrm>
            <a:off x="7291331" y="3296001"/>
            <a:ext cx="1811100" cy="181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1200" dirty="0" err="1">
                <a:uFill>
                  <a:noFill/>
                </a:uFill>
              </a:rPr>
              <a:t>Profesyonel</a:t>
            </a:r>
            <a:r>
              <a:rPr lang="en-US" sz="1200" dirty="0">
                <a:uFill>
                  <a:noFill/>
                </a:uFill>
              </a:rPr>
              <a:t> </a:t>
            </a:r>
            <a:r>
              <a:rPr lang="en-US" sz="1200" dirty="0" err="1">
                <a:uFill>
                  <a:noFill/>
                </a:uFill>
              </a:rPr>
              <a:t>Desteğe</a:t>
            </a:r>
            <a:r>
              <a:rPr lang="en-US" sz="1200" dirty="0">
                <a:uFill>
                  <a:noFill/>
                </a:uFill>
              </a:rPr>
              <a:t> </a:t>
            </a:r>
            <a:r>
              <a:rPr lang="en-US" sz="1200" dirty="0" err="1">
                <a:uFill>
                  <a:noFill/>
                </a:uFill>
              </a:rPr>
              <a:t>İhtiyaç</a:t>
            </a:r>
            <a:r>
              <a:rPr lang="en-US" sz="1200" dirty="0">
                <a:uFill>
                  <a:noFill/>
                </a:uFill>
              </a:rPr>
              <a:t> </a:t>
            </a:r>
            <a:r>
              <a:rPr lang="en-US" sz="1200" dirty="0" err="1">
                <a:uFill>
                  <a:noFill/>
                </a:uFill>
              </a:rPr>
              <a:t>Duyan</a:t>
            </a:r>
            <a:r>
              <a:rPr lang="en-US" sz="1200" dirty="0">
                <a:uFill>
                  <a:noFill/>
                </a:uFill>
              </a:rPr>
              <a:t> </a:t>
            </a:r>
            <a:r>
              <a:rPr lang="en-US" sz="1200" dirty="0" err="1">
                <a:uFill>
                  <a:noFill/>
                </a:uFill>
              </a:rPr>
              <a:t>Çocukları</a:t>
            </a:r>
            <a:r>
              <a:rPr lang="en-US" sz="1200" dirty="0">
                <a:uFill>
                  <a:noFill/>
                </a:uFill>
              </a:rPr>
              <a:t> </a:t>
            </a:r>
            <a:r>
              <a:rPr lang="en-US" sz="1200" dirty="0" err="1">
                <a:uFill>
                  <a:noFill/>
                </a:uFill>
              </a:rPr>
              <a:t>Belirleme</a:t>
            </a:r>
            <a:endParaRPr lang="en-US" sz="1200" dirty="0">
              <a:uFill>
                <a:noFill/>
              </a:uFill>
            </a:endParaRPr>
          </a:p>
          <a:p>
            <a:pPr marL="0" indent="0">
              <a:spcAft>
                <a:spcPts val="1200"/>
              </a:spcAft>
            </a:pPr>
            <a:r>
              <a:rPr lang="tr-TR" sz="1200" dirty="0"/>
              <a:t>Sosyal Medya Aracılığı ile Yaşanan Yas</a:t>
            </a:r>
          </a:p>
        </p:txBody>
      </p:sp>
      <p:sp>
        <p:nvSpPr>
          <p:cNvPr id="35" name="Google Shape;234;p35">
            <a:extLst>
              <a:ext uri="{FF2B5EF4-FFF2-40B4-BE49-F238E27FC236}">
                <a16:creationId xmlns:a16="http://schemas.microsoft.com/office/drawing/2014/main" id="{82A688DD-0EA5-604E-8242-77EFF4AB9B5A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u="sng" dirty="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rPr>
              <a:t>GİRİŞ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 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5" name="Google Shape;1175;p56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6" name="Google Shape;1176;p56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7" name="Google Shape;1177;p56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56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56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180" name="Google Shape;1180;p56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182" name="Google Shape;1182;p5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73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 err="1"/>
              <a:t>Gelişimsel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Öl</a:t>
            </a:r>
            <a:r>
              <a:rPr lang="en-US" dirty="0" err="1">
                <a:latin typeface="+mn-lt"/>
              </a:rPr>
              <a:t>ü</a:t>
            </a:r>
            <a:r>
              <a:rPr lang="en-US" dirty="0" err="1"/>
              <a:t>m</a:t>
            </a:r>
            <a:r>
              <a:rPr lang="en-US" dirty="0"/>
              <a:t> </a:t>
            </a:r>
            <a:r>
              <a:rPr lang="en-US" dirty="0" err="1"/>
              <a:t>Kavram</a:t>
            </a:r>
            <a:r>
              <a:rPr lang="en-US" dirty="0" err="1">
                <a:latin typeface="+mn-lt"/>
              </a:rPr>
              <a:t>ı</a:t>
            </a:r>
            <a:endParaRPr dirty="0">
              <a:latin typeface="+mn-lt"/>
            </a:endParaRPr>
          </a:p>
        </p:txBody>
      </p:sp>
      <p:sp>
        <p:nvSpPr>
          <p:cNvPr id="1183" name="Google Shape;1183;p56"/>
          <p:cNvSpPr txBox="1">
            <a:spLocks noGrp="1"/>
          </p:cNvSpPr>
          <p:nvPr>
            <p:ph type="title" idx="4294967295"/>
          </p:nvPr>
        </p:nvSpPr>
        <p:spPr>
          <a:xfrm>
            <a:off x="4568496" y="1593375"/>
            <a:ext cx="3982553" cy="3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EVRENSELLİK</a:t>
            </a:r>
            <a:endParaRPr sz="1800" dirty="0"/>
          </a:p>
        </p:txBody>
      </p:sp>
      <p:sp>
        <p:nvSpPr>
          <p:cNvPr id="1184" name="Google Shape;1184;p56"/>
          <p:cNvSpPr txBox="1">
            <a:spLocks noGrp="1"/>
          </p:cNvSpPr>
          <p:nvPr>
            <p:ph type="subTitle" idx="4294967295"/>
          </p:nvPr>
        </p:nvSpPr>
        <p:spPr>
          <a:xfrm>
            <a:off x="4568496" y="1890288"/>
            <a:ext cx="3982553" cy="4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400" dirty="0" err="1"/>
              <a:t>Tüm</a:t>
            </a:r>
            <a:r>
              <a:rPr lang="en-US" sz="1400" dirty="0"/>
              <a:t> </a:t>
            </a:r>
            <a:r>
              <a:rPr lang="en-US" sz="1400" dirty="0" err="1"/>
              <a:t>canlıların</a:t>
            </a:r>
            <a:r>
              <a:rPr lang="en-US" sz="1400" dirty="0"/>
              <a:t> </a:t>
            </a:r>
            <a:r>
              <a:rPr lang="en-US" sz="1400" dirty="0" err="1"/>
              <a:t>öleceği</a:t>
            </a:r>
            <a:endParaRPr sz="1400" dirty="0"/>
          </a:p>
        </p:txBody>
      </p:sp>
      <p:sp>
        <p:nvSpPr>
          <p:cNvPr id="1185" name="Google Shape;1185;p56"/>
          <p:cNvSpPr txBox="1">
            <a:spLocks noGrp="1"/>
          </p:cNvSpPr>
          <p:nvPr>
            <p:ph type="title" idx="4294967295"/>
          </p:nvPr>
        </p:nvSpPr>
        <p:spPr>
          <a:xfrm>
            <a:off x="4568496" y="2673100"/>
            <a:ext cx="3982553" cy="3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GERİ DÖNÜLMEZLİK</a:t>
            </a:r>
            <a:endParaRPr sz="1800" dirty="0"/>
          </a:p>
        </p:txBody>
      </p:sp>
      <p:sp>
        <p:nvSpPr>
          <p:cNvPr id="1186" name="Google Shape;1186;p56"/>
          <p:cNvSpPr txBox="1">
            <a:spLocks noGrp="1"/>
          </p:cNvSpPr>
          <p:nvPr>
            <p:ph type="subTitle" idx="4294967295"/>
          </p:nvPr>
        </p:nvSpPr>
        <p:spPr>
          <a:xfrm>
            <a:off x="4568496" y="3003350"/>
            <a:ext cx="3982553" cy="4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1200"/>
              </a:spcAft>
              <a:buSzPts val="1100"/>
              <a:buNone/>
            </a:pPr>
            <a:r>
              <a:rPr lang="en-US" sz="1400" dirty="0" err="1"/>
              <a:t>Ölümden</a:t>
            </a:r>
            <a:r>
              <a:rPr lang="en-US" sz="1400" dirty="0"/>
              <a:t> </a:t>
            </a:r>
            <a:r>
              <a:rPr lang="en-US" sz="1400" dirty="0" err="1"/>
              <a:t>sonra</a:t>
            </a:r>
            <a:r>
              <a:rPr lang="en-US" sz="1400" dirty="0"/>
              <a:t> </a:t>
            </a:r>
            <a:r>
              <a:rPr lang="en-US" sz="1400" dirty="0" err="1"/>
              <a:t>tekrar</a:t>
            </a:r>
            <a:r>
              <a:rPr lang="en-US" sz="1400" dirty="0"/>
              <a:t> </a:t>
            </a:r>
            <a:r>
              <a:rPr lang="en-US" sz="1400" dirty="0" err="1"/>
              <a:t>yaşama</a:t>
            </a:r>
            <a:r>
              <a:rPr lang="en-US" sz="1400" dirty="0"/>
              <a:t> </a:t>
            </a:r>
            <a:r>
              <a:rPr lang="en-US" sz="1400" dirty="0" err="1"/>
              <a:t>dönmenin</a:t>
            </a:r>
            <a:r>
              <a:rPr lang="en-US" sz="1400" dirty="0"/>
              <a:t> </a:t>
            </a:r>
            <a:r>
              <a:rPr lang="en-US" sz="1400" dirty="0" err="1"/>
              <a:t>mümkün</a:t>
            </a:r>
            <a:r>
              <a:rPr lang="en-US" sz="1400" dirty="0"/>
              <a:t> </a:t>
            </a:r>
            <a:r>
              <a:rPr lang="en-US" sz="1400" dirty="0" err="1"/>
              <a:t>olmadığı</a:t>
            </a:r>
            <a:endParaRPr sz="1400" dirty="0"/>
          </a:p>
        </p:txBody>
      </p:sp>
      <p:sp>
        <p:nvSpPr>
          <p:cNvPr id="1187" name="Google Shape;1187;p56"/>
          <p:cNvSpPr txBox="1">
            <a:spLocks noGrp="1"/>
          </p:cNvSpPr>
          <p:nvPr>
            <p:ph type="title" idx="4294967295"/>
          </p:nvPr>
        </p:nvSpPr>
        <p:spPr>
          <a:xfrm>
            <a:off x="4568496" y="3752825"/>
            <a:ext cx="3982553" cy="3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İŞLEVSİZLİK</a:t>
            </a:r>
            <a:endParaRPr sz="1800" dirty="0"/>
          </a:p>
        </p:txBody>
      </p:sp>
      <p:sp>
        <p:nvSpPr>
          <p:cNvPr id="1188" name="Google Shape;1188;p56"/>
          <p:cNvSpPr txBox="1">
            <a:spLocks noGrp="1"/>
          </p:cNvSpPr>
          <p:nvPr>
            <p:ph type="subTitle" idx="4294967295"/>
          </p:nvPr>
        </p:nvSpPr>
        <p:spPr>
          <a:xfrm>
            <a:off x="4568496" y="4065125"/>
            <a:ext cx="3982553" cy="4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1200"/>
              </a:spcAft>
              <a:buSzPts val="1100"/>
              <a:buNone/>
            </a:pPr>
            <a:r>
              <a:rPr lang="en-US" sz="1400" dirty="0" err="1"/>
              <a:t>Ölümün</a:t>
            </a:r>
            <a:r>
              <a:rPr lang="en-US" sz="1400" dirty="0"/>
              <a:t> </a:t>
            </a:r>
            <a:r>
              <a:rPr lang="en-US" sz="1400" dirty="0" err="1"/>
              <a:t>yaşam</a:t>
            </a:r>
            <a:r>
              <a:rPr lang="en-US" sz="1400" dirty="0"/>
              <a:t> </a:t>
            </a:r>
            <a:r>
              <a:rPr lang="en-US" sz="1400" dirty="0" err="1"/>
              <a:t>fonksiyonlarının</a:t>
            </a:r>
            <a:r>
              <a:rPr lang="en-US" sz="1400" dirty="0"/>
              <a:t> </a:t>
            </a:r>
            <a:r>
              <a:rPr lang="en-US" sz="1400" dirty="0" err="1"/>
              <a:t>sonu</a:t>
            </a:r>
            <a:r>
              <a:rPr lang="en-US" sz="1400" dirty="0"/>
              <a:t> </a:t>
            </a:r>
            <a:r>
              <a:rPr lang="en-US" sz="1400" dirty="0" err="1"/>
              <a:t>anlamına</a:t>
            </a:r>
            <a:r>
              <a:rPr lang="en-US" sz="1400" dirty="0"/>
              <a:t> </a:t>
            </a:r>
            <a:r>
              <a:rPr lang="en-US" sz="1400" dirty="0" err="1"/>
              <a:t>geldiği</a:t>
            </a:r>
            <a:endParaRPr sz="1400" dirty="0"/>
          </a:p>
        </p:txBody>
      </p:sp>
      <p:sp>
        <p:nvSpPr>
          <p:cNvPr id="1189" name="Google Shape;1189;p56"/>
          <p:cNvSpPr txBox="1"/>
          <p:nvPr/>
        </p:nvSpPr>
        <p:spPr>
          <a:xfrm>
            <a:off x="773890" y="1333500"/>
            <a:ext cx="3261298" cy="326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 dirty="0" err="1">
                <a:solidFill>
                  <a:schemeClr val="dk1"/>
                </a:solidFill>
                <a:latin typeface="Tenor Sans"/>
                <a:sym typeface="Quicksand"/>
              </a:rPr>
              <a:t>Ölümü</a:t>
            </a:r>
            <a:r>
              <a:rPr lang="en-US" sz="1800" dirty="0">
                <a:solidFill>
                  <a:schemeClr val="dk1"/>
                </a:solidFill>
                <a:latin typeface="Tenor Sans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enor Sans"/>
                <a:sym typeface="Quicksand"/>
              </a:rPr>
              <a:t>anlamland</a:t>
            </a:r>
            <a:r>
              <a:rPr lang="en-US" sz="1800" dirty="0" err="1">
                <a:solidFill>
                  <a:schemeClr val="dk1"/>
                </a:solidFill>
                <a:sym typeface="Quicksand"/>
              </a:rPr>
              <a:t>ı</a:t>
            </a:r>
            <a:r>
              <a:rPr lang="en-US" sz="1800" dirty="0" err="1">
                <a:solidFill>
                  <a:schemeClr val="dk1"/>
                </a:solidFill>
                <a:latin typeface="Tenor Sans"/>
                <a:sym typeface="Quicksand"/>
              </a:rPr>
              <a:t>rabilmek</a:t>
            </a:r>
            <a:r>
              <a:rPr lang="en-US" sz="1800" dirty="0">
                <a:solidFill>
                  <a:schemeClr val="dk1"/>
                </a:solidFill>
                <a:latin typeface="Tenor Sans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enor Sans"/>
                <a:sym typeface="Quicksand"/>
              </a:rPr>
              <a:t>için</a:t>
            </a:r>
            <a:r>
              <a:rPr lang="en-US" sz="1800" dirty="0">
                <a:solidFill>
                  <a:schemeClr val="dk1"/>
                </a:solidFill>
                <a:latin typeface="Tenor Sans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enor Sans"/>
                <a:sym typeface="Quicksand"/>
              </a:rPr>
              <a:t>çocuklar</a:t>
            </a:r>
            <a:r>
              <a:rPr lang="en-US" sz="1800" dirty="0" err="1">
                <a:solidFill>
                  <a:schemeClr val="dk1"/>
                </a:solidFill>
                <a:latin typeface="+mn-lt"/>
                <a:sym typeface="Quicksand"/>
              </a:rPr>
              <a:t>ı</a:t>
            </a:r>
            <a:r>
              <a:rPr lang="en-US" sz="1800" dirty="0" err="1">
                <a:solidFill>
                  <a:schemeClr val="dk1"/>
                </a:solidFill>
                <a:latin typeface="Tenor Sans"/>
                <a:sym typeface="Quicksand"/>
              </a:rPr>
              <a:t>n</a:t>
            </a:r>
            <a:r>
              <a:rPr lang="en-US" sz="1800" dirty="0">
                <a:solidFill>
                  <a:schemeClr val="dk1"/>
                </a:solidFill>
                <a:latin typeface="Tenor Sans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enor Sans"/>
                <a:sym typeface="Quicksand"/>
              </a:rPr>
              <a:t>önce</a:t>
            </a:r>
            <a:r>
              <a:rPr lang="en-US" sz="1800" dirty="0">
                <a:solidFill>
                  <a:schemeClr val="dk1"/>
                </a:solidFill>
                <a:latin typeface="Tenor Sans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enor Sans"/>
                <a:sym typeface="Quicksand"/>
              </a:rPr>
              <a:t>üç</a:t>
            </a:r>
            <a:r>
              <a:rPr lang="en-US" sz="1800" dirty="0">
                <a:solidFill>
                  <a:schemeClr val="dk1"/>
                </a:solidFill>
                <a:latin typeface="Tenor Sans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enor Sans"/>
                <a:sym typeface="Quicksand"/>
              </a:rPr>
              <a:t>temel</a:t>
            </a:r>
            <a:r>
              <a:rPr lang="en-US" sz="1800" dirty="0">
                <a:solidFill>
                  <a:schemeClr val="dk1"/>
                </a:solidFill>
                <a:latin typeface="Tenor Sans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enor Sans"/>
                <a:sym typeface="Quicksand"/>
              </a:rPr>
              <a:t>kavram</a:t>
            </a:r>
            <a:r>
              <a:rPr lang="en-US" sz="1800" dirty="0" err="1">
                <a:solidFill>
                  <a:schemeClr val="dk1"/>
                </a:solidFill>
                <a:sym typeface="Quicksand"/>
              </a:rPr>
              <a:t>ı</a:t>
            </a:r>
            <a:r>
              <a:rPr lang="en-US" sz="1800" dirty="0">
                <a:solidFill>
                  <a:schemeClr val="dk1"/>
                </a:solidFill>
                <a:latin typeface="Tenor Sans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enor Sans"/>
                <a:sym typeface="Quicksand"/>
              </a:rPr>
              <a:t>anlayabilmesi</a:t>
            </a:r>
            <a:r>
              <a:rPr lang="en-US" sz="1800" dirty="0">
                <a:solidFill>
                  <a:schemeClr val="dk1"/>
                </a:solidFill>
                <a:latin typeface="Tenor Sans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enor Sans"/>
                <a:sym typeface="Quicksand"/>
              </a:rPr>
              <a:t>gerekir</a:t>
            </a:r>
            <a:r>
              <a:rPr lang="en-US" sz="1800" dirty="0">
                <a:solidFill>
                  <a:schemeClr val="dk1"/>
                </a:solidFill>
                <a:latin typeface="Tenor Sans"/>
                <a:sym typeface="Quicksand"/>
              </a:rPr>
              <a:t>:</a:t>
            </a:r>
          </a:p>
        </p:txBody>
      </p:sp>
      <p:sp>
        <p:nvSpPr>
          <p:cNvPr id="1191" name="Google Shape;1191;p56"/>
          <p:cNvSpPr/>
          <p:nvPr/>
        </p:nvSpPr>
        <p:spPr>
          <a:xfrm rot="10800000">
            <a:off x="4278263" y="1764672"/>
            <a:ext cx="319500" cy="141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56"/>
          <p:cNvSpPr/>
          <p:nvPr/>
        </p:nvSpPr>
        <p:spPr>
          <a:xfrm rot="10800000">
            <a:off x="4278263" y="2844397"/>
            <a:ext cx="319500" cy="141000"/>
          </a:xfrm>
          <a:prstGeom prst="roundRect">
            <a:avLst>
              <a:gd name="adj" fmla="val 50000"/>
            </a:avLst>
          </a:prstGeom>
          <a:solidFill>
            <a:srgbClr val="E66A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56"/>
          <p:cNvSpPr/>
          <p:nvPr/>
        </p:nvSpPr>
        <p:spPr>
          <a:xfrm rot="10800000">
            <a:off x="4278263" y="3924122"/>
            <a:ext cx="319500" cy="141000"/>
          </a:xfrm>
          <a:prstGeom prst="roundRect">
            <a:avLst>
              <a:gd name="adj" fmla="val 50000"/>
            </a:avLst>
          </a:prstGeom>
          <a:solidFill>
            <a:srgbClr val="E08E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34;p35">
            <a:extLst>
              <a:ext uri="{FF2B5EF4-FFF2-40B4-BE49-F238E27FC236}">
                <a16:creationId xmlns:a16="http://schemas.microsoft.com/office/drawing/2014/main" id="{8E1FEBD8-FFAF-524D-9D7A-2B804E7D14F9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/ 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II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528089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9" name="Google Shape;289;p37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0" name="Google Shape;290;p37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1" name="Google Shape;291;p37"/>
          <p:cNvSpPr txBox="1">
            <a:spLocks noGrp="1"/>
          </p:cNvSpPr>
          <p:nvPr>
            <p:ph type="title"/>
          </p:nvPr>
        </p:nvSpPr>
        <p:spPr>
          <a:xfrm>
            <a:off x="720000" y="539999"/>
            <a:ext cx="6738900" cy="8983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tr-TR" sz="2400" dirty="0"/>
              <a:t>Gelişimsel Evrelere Göre Çocuklarda Öl</a:t>
            </a:r>
            <a:r>
              <a:rPr lang="tr-TR" sz="2400" dirty="0">
                <a:latin typeface="+mn-lt"/>
              </a:rPr>
              <a:t>ü</a:t>
            </a:r>
            <a:r>
              <a:rPr lang="tr-TR" sz="2400" dirty="0"/>
              <a:t>m Alg</a:t>
            </a:r>
            <a:r>
              <a:rPr lang="tr-TR" sz="2400" dirty="0">
                <a:latin typeface="+mn-lt"/>
              </a:rPr>
              <a:t>ı</a:t>
            </a:r>
            <a:r>
              <a:rPr lang="tr-TR" sz="2400" dirty="0"/>
              <a:t>s</a:t>
            </a:r>
            <a:r>
              <a:rPr lang="tr-TR" sz="2400" dirty="0">
                <a:latin typeface="+mn-lt"/>
              </a:rPr>
              <a:t>ı</a:t>
            </a:r>
          </a:p>
        </p:txBody>
      </p:sp>
      <p:sp>
        <p:nvSpPr>
          <p:cNvPr id="351" name="Google Shape;351;p37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7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7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54" name="Google Shape;354;p37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0CACD35B-84F4-4C4D-AF22-165B23D05C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0420657"/>
              </p:ext>
            </p:extLst>
          </p:nvPr>
        </p:nvGraphicFramePr>
        <p:xfrm>
          <a:off x="720000" y="1495542"/>
          <a:ext cx="7922396" cy="3227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599">
                  <a:extLst>
                    <a:ext uri="{9D8B030D-6E8A-4147-A177-3AD203B41FA5}">
                      <a16:colId xmlns:a16="http://schemas.microsoft.com/office/drawing/2014/main" val="2545984577"/>
                    </a:ext>
                  </a:extLst>
                </a:gridCol>
                <a:gridCol w="1980599">
                  <a:extLst>
                    <a:ext uri="{9D8B030D-6E8A-4147-A177-3AD203B41FA5}">
                      <a16:colId xmlns:a16="http://schemas.microsoft.com/office/drawing/2014/main" val="812523076"/>
                    </a:ext>
                  </a:extLst>
                </a:gridCol>
                <a:gridCol w="1980599">
                  <a:extLst>
                    <a:ext uri="{9D8B030D-6E8A-4147-A177-3AD203B41FA5}">
                      <a16:colId xmlns:a16="http://schemas.microsoft.com/office/drawing/2014/main" val="1338317559"/>
                    </a:ext>
                  </a:extLst>
                </a:gridCol>
                <a:gridCol w="1980599">
                  <a:extLst>
                    <a:ext uri="{9D8B030D-6E8A-4147-A177-3AD203B41FA5}">
                      <a16:colId xmlns:a16="http://schemas.microsoft.com/office/drawing/2014/main" val="3407498442"/>
                    </a:ext>
                  </a:extLst>
                </a:gridCol>
              </a:tblGrid>
              <a:tr h="444407">
                <a:tc>
                  <a:txBody>
                    <a:bodyPr/>
                    <a:lstStyle/>
                    <a:p>
                      <a:pPr algn="ctr"/>
                      <a:r>
                        <a:rPr lang="tr-TR" sz="1200" noProof="0" dirty="0"/>
                        <a:t>0-2 yaş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noProof="0" dirty="0"/>
                        <a:t>2-6 yaş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noProof="0" dirty="0"/>
                        <a:t>6-11 yaş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noProof="0" dirty="0"/>
                        <a:t>11-18 yaş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4793798"/>
                  </a:ext>
                </a:extLst>
              </a:tr>
              <a:tr h="476150">
                <a:tc>
                  <a:txBody>
                    <a:bodyPr/>
                    <a:lstStyle/>
                    <a:p>
                      <a:pPr lvl="0"/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Ölüm algılanamaz.</a:t>
                      </a:r>
                      <a:endParaRPr lang="x-none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Ölüm algısı gelişmeye başlar.</a:t>
                      </a:r>
                      <a:endParaRPr lang="x-none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Zaman algısı gelişir.</a:t>
                      </a:r>
                      <a:endParaRPr lang="x-none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Ölümü yetişkinler gibi algılayabilirler.</a:t>
                      </a:r>
                      <a:endParaRPr lang="x-none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3208648"/>
                  </a:ext>
                </a:extLst>
              </a:tr>
              <a:tr h="9046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Kişinin yokluğu fark edilir ancak geri dönüşü olmadığı anlaşılmaz.</a:t>
                      </a:r>
                      <a:r>
                        <a:rPr lang="x-none" sz="1200" dirty="0">
                          <a:effectLst/>
                        </a:rPr>
                        <a:t> </a:t>
                      </a:r>
                      <a:endParaRPr lang="tr-TR" sz="120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Süreklilik algısı yoktur.</a:t>
                      </a:r>
                      <a:endParaRPr lang="x-none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Ölümün sürekliliği ve geri dönülmezliği netleşir.</a:t>
                      </a:r>
                      <a:endParaRPr lang="x-none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Kendi ölümleri ya da diğer aile üyelerinin ölümüne ilişkin kaygı yaşayabilirler.</a:t>
                      </a:r>
                      <a:endParaRPr lang="x-none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9537324"/>
                  </a:ext>
                </a:extLst>
              </a:tr>
              <a:tr h="761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Ölen kimsenin fiziksel ihtiyaçları konusunda endişelenebilir.</a:t>
                      </a:r>
                      <a:endParaRPr lang="x-none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Ölümün üzüntü veren bir durum olduğunu anlar.</a:t>
                      </a:r>
                      <a:endParaRPr lang="x-none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Ölümün somut yönleri anlaşılır.</a:t>
                      </a:r>
                      <a:endParaRPr lang="x-none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Ölümün geri dönülemez ve kaçınılmaz bir durum olduğunun farkındadırlar. </a:t>
                      </a:r>
                      <a:endParaRPr lang="x-none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5223802"/>
                  </a:ext>
                </a:extLst>
              </a:tr>
              <a:tr h="6189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Büyüsel ve doğaüstü inanışlar görülebilir.</a:t>
                      </a:r>
                      <a:r>
                        <a:rPr lang="x-none" sz="1200" dirty="0">
                          <a:effectLst/>
                        </a:rPr>
                        <a:t> </a:t>
                      </a:r>
                      <a:endParaRPr lang="tr-TR" sz="120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Büyüsel ve doğaüstü inanışlar görülebilir.</a:t>
                      </a:r>
                      <a:r>
                        <a:rPr lang="x-none" sz="1200" dirty="0">
                          <a:effectLst/>
                        </a:rPr>
                        <a:t> </a:t>
                      </a:r>
                      <a:endParaRPr lang="tr-TR" sz="120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Ruh – hayalet gibi korkular yaygınlaşır.</a:t>
                      </a:r>
                      <a:r>
                        <a:rPr lang="x-none" sz="1200" dirty="0">
                          <a:effectLst/>
                        </a:rPr>
                        <a:t> </a:t>
                      </a:r>
                      <a:endParaRPr lang="tr-TR" sz="1200" noProof="0" dirty="0"/>
                    </a:p>
                    <a:p>
                      <a:endParaRPr lang="tr-TR" sz="120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tr-TR" sz="120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3498357"/>
                  </a:ext>
                </a:extLst>
              </a:tr>
            </a:tbl>
          </a:graphicData>
        </a:graphic>
      </p:graphicFrame>
      <p:sp>
        <p:nvSpPr>
          <p:cNvPr id="11" name="Google Shape;234;p35">
            <a:extLst>
              <a:ext uri="{FF2B5EF4-FFF2-40B4-BE49-F238E27FC236}">
                <a16:creationId xmlns:a16="http://schemas.microsoft.com/office/drawing/2014/main" id="{177A5413-7015-494F-8F71-5E61558B566B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/ 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II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2377345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1" name="Google Shape;781;p45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2" name="Google Shape;782;p45"/>
          <p:cNvSpPr txBox="1">
            <a:spLocks noGrp="1"/>
          </p:cNvSpPr>
          <p:nvPr>
            <p:ph type="title"/>
          </p:nvPr>
        </p:nvSpPr>
        <p:spPr>
          <a:xfrm>
            <a:off x="592949" y="648950"/>
            <a:ext cx="7620026" cy="619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lang="en-US" dirty="0" err="1"/>
              <a:t>Yaş</a:t>
            </a:r>
            <a:r>
              <a:rPr lang="en-US" dirty="0"/>
              <a:t> </a:t>
            </a:r>
            <a:r>
              <a:rPr lang="en-US" dirty="0" err="1"/>
              <a:t>Dönemlerine</a:t>
            </a:r>
            <a:r>
              <a:rPr lang="en-US" dirty="0"/>
              <a:t> </a:t>
            </a:r>
            <a:r>
              <a:rPr lang="en-US" dirty="0" err="1"/>
              <a:t>Göre</a:t>
            </a:r>
            <a:r>
              <a:rPr lang="en-US" dirty="0"/>
              <a:t> </a:t>
            </a:r>
            <a:r>
              <a:rPr lang="en-US" dirty="0" err="1"/>
              <a:t>Yas</a:t>
            </a:r>
            <a:r>
              <a:rPr lang="en-US" dirty="0"/>
              <a:t> </a:t>
            </a:r>
            <a:r>
              <a:rPr lang="en-US" dirty="0" err="1"/>
              <a:t>Tepkileri</a:t>
            </a:r>
            <a:endParaRPr lang="en-US" dirty="0"/>
          </a:p>
        </p:txBody>
      </p:sp>
      <p:sp>
        <p:nvSpPr>
          <p:cNvPr id="783" name="Google Shape;783;p45"/>
          <p:cNvSpPr txBox="1">
            <a:spLocks noGrp="1"/>
          </p:cNvSpPr>
          <p:nvPr>
            <p:ph type="subTitle" idx="1"/>
          </p:nvPr>
        </p:nvSpPr>
        <p:spPr>
          <a:xfrm>
            <a:off x="3944681" y="2264575"/>
            <a:ext cx="4592292" cy="26464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sz="1800" dirty="0"/>
              <a:t>Çocuklar bir yakınlarının ölümü karşısında tepkisiz kalmazlar.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x-none" sz="1800" dirty="0"/>
              <a:t>Çevrelerinden etkilenirler.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x-none" sz="1800" dirty="0"/>
              <a:t>Küçük çocuklar yetişkin tepkilerini taklit </a:t>
            </a:r>
            <a:r>
              <a:rPr lang="x-none" sz="1800" dirty="0" smtClean="0"/>
              <a:t>ederler</a:t>
            </a:r>
            <a:r>
              <a:rPr lang="tr-TR" sz="1800" dirty="0" smtClean="0"/>
              <a:t>.</a:t>
            </a:r>
            <a:r>
              <a:rPr lang="x-none" sz="1800" dirty="0" smtClean="0"/>
              <a:t> </a:t>
            </a:r>
            <a:endParaRPr lang="x-none" sz="1800" dirty="0"/>
          </a:p>
          <a:p>
            <a:pPr lvl="1" algn="l">
              <a:buFont typeface="Arial" panose="020B0604020202020204" pitchFamily="34" charset="0"/>
              <a:buChar char="•"/>
            </a:pPr>
            <a:r>
              <a:rPr lang="x-none" sz="1800" dirty="0"/>
              <a:t>Büyük çocuklar kendilerine özgü tepkiler </a:t>
            </a:r>
            <a:r>
              <a:rPr lang="x-none" sz="1800" dirty="0" smtClean="0"/>
              <a:t>verebilir</a:t>
            </a:r>
            <a:r>
              <a:rPr lang="tr-TR" sz="1800" dirty="0" smtClean="0"/>
              <a:t>.</a:t>
            </a:r>
            <a:endParaRPr lang="x-none" sz="1800" dirty="0"/>
          </a:p>
        </p:txBody>
      </p:sp>
      <p:sp>
        <p:nvSpPr>
          <p:cNvPr id="829" name="Google Shape;829;p45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45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45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832" name="Google Shape;832;p45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cxnSp>
        <p:nvCxnSpPr>
          <p:cNvPr id="833" name="Google Shape;833;p45"/>
          <p:cNvCxnSpPr/>
          <p:nvPr/>
        </p:nvCxnSpPr>
        <p:spPr>
          <a:xfrm>
            <a:off x="855105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234;p35">
            <a:extLst>
              <a:ext uri="{FF2B5EF4-FFF2-40B4-BE49-F238E27FC236}">
                <a16:creationId xmlns:a16="http://schemas.microsoft.com/office/drawing/2014/main" id="{AED2D3D6-E6C2-C64D-B202-71DD1D728D45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/ 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II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" name="Yuvarlatılmış Dikdörtgen 1"/>
          <p:cNvSpPr/>
          <p:nvPr/>
        </p:nvSpPr>
        <p:spPr>
          <a:xfrm>
            <a:off x="236038" y="2124000"/>
            <a:ext cx="3708643" cy="2520000"/>
          </a:xfrm>
          <a:prstGeom prst="roundRect">
            <a:avLst/>
          </a:prstGeom>
          <a:blipFill>
            <a:blip r:embed="rId3"/>
            <a:srcRect/>
            <a:stretch>
              <a:fillRect l="-7908" t="-429" r="-7908" b="-124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4776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8"/>
          <p:cNvSpPr txBox="1">
            <a:spLocks noGrp="1"/>
          </p:cNvSpPr>
          <p:nvPr>
            <p:ph type="subTitle" idx="1"/>
          </p:nvPr>
        </p:nvSpPr>
        <p:spPr>
          <a:xfrm>
            <a:off x="1915500" y="1479249"/>
            <a:ext cx="5313000" cy="31498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en-US" dirty="0" err="1"/>
              <a:t>Çocuklar</a:t>
            </a:r>
            <a:r>
              <a:rPr lang="en-US" dirty="0"/>
              <a:t>, </a:t>
            </a:r>
            <a:r>
              <a:rPr lang="en-US" dirty="0" err="1"/>
              <a:t>gelişimsel</a:t>
            </a:r>
            <a:r>
              <a:rPr lang="en-US" dirty="0"/>
              <a:t> </a:t>
            </a:r>
            <a:r>
              <a:rPr lang="en-US" dirty="0" err="1"/>
              <a:t>dönem</a:t>
            </a:r>
            <a:r>
              <a:rPr lang="en-US" dirty="0"/>
              <a:t> </a:t>
            </a:r>
            <a:r>
              <a:rPr lang="en-US" dirty="0" err="1"/>
              <a:t>özellikleri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yaşam</a:t>
            </a:r>
            <a:r>
              <a:rPr lang="en-US" dirty="0"/>
              <a:t> </a:t>
            </a:r>
            <a:r>
              <a:rPr lang="en-US" dirty="0" err="1"/>
              <a:t>zorlukları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baş</a:t>
            </a:r>
            <a:r>
              <a:rPr lang="en-US" dirty="0"/>
              <a:t> </a:t>
            </a:r>
            <a:r>
              <a:rPr lang="en-US" dirty="0" err="1"/>
              <a:t>etme</a:t>
            </a:r>
            <a:r>
              <a:rPr lang="en-US" dirty="0"/>
              <a:t> </a:t>
            </a:r>
            <a:r>
              <a:rPr lang="en-US" dirty="0" err="1"/>
              <a:t>becerilerinin</a:t>
            </a:r>
            <a:r>
              <a:rPr lang="en-US" dirty="0"/>
              <a:t> </a:t>
            </a:r>
            <a:r>
              <a:rPr lang="en-US" dirty="0" err="1"/>
              <a:t>yetişkinler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gelişmemiş</a:t>
            </a:r>
            <a:r>
              <a:rPr lang="en-US" dirty="0"/>
              <a:t> </a:t>
            </a:r>
            <a:r>
              <a:rPr lang="en-US" dirty="0" err="1"/>
              <a:t>olması</a:t>
            </a:r>
            <a:r>
              <a:rPr lang="en-US" dirty="0"/>
              <a:t> </a:t>
            </a:r>
            <a:r>
              <a:rPr lang="en-US" dirty="0" err="1"/>
              <a:t>sebebiyle</a:t>
            </a:r>
            <a:r>
              <a:rPr lang="en-US" dirty="0"/>
              <a:t> </a:t>
            </a:r>
            <a:r>
              <a:rPr lang="en-US" dirty="0" err="1"/>
              <a:t>yas</a:t>
            </a:r>
            <a:r>
              <a:rPr lang="en-US" dirty="0"/>
              <a:t> </a:t>
            </a:r>
            <a:r>
              <a:rPr lang="en-US" dirty="0" err="1"/>
              <a:t>sürecini</a:t>
            </a:r>
            <a:r>
              <a:rPr lang="en-US" dirty="0"/>
              <a:t> </a:t>
            </a:r>
            <a:r>
              <a:rPr lang="en-US" dirty="0" err="1"/>
              <a:t>yetişkinlerden</a:t>
            </a:r>
            <a:r>
              <a:rPr lang="en-US" dirty="0"/>
              <a:t> </a:t>
            </a:r>
            <a:r>
              <a:rPr lang="en-US" dirty="0" err="1"/>
              <a:t>farklı</a:t>
            </a:r>
            <a:r>
              <a:rPr lang="en-US" dirty="0"/>
              <a:t> </a:t>
            </a:r>
            <a:r>
              <a:rPr lang="en-US" dirty="0" err="1"/>
              <a:t>deneyimlerler</a:t>
            </a:r>
            <a:r>
              <a:rPr lang="en-US" dirty="0"/>
              <a:t>.</a:t>
            </a:r>
          </a:p>
        </p:txBody>
      </p:sp>
      <p:cxnSp>
        <p:nvCxnSpPr>
          <p:cNvPr id="366" name="Google Shape;366;p38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7" name="Google Shape;367;p38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8" name="Google Shape;368;p38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8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8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71" name="Google Shape;371;p38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73" name="Google Shape;373;p38"/>
          <p:cNvSpPr txBox="1"/>
          <p:nvPr/>
        </p:nvSpPr>
        <p:spPr>
          <a:xfrm>
            <a:off x="4355100" y="715550"/>
            <a:ext cx="4338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16" name="Google Shape;234;p35">
            <a:extLst>
              <a:ext uri="{FF2B5EF4-FFF2-40B4-BE49-F238E27FC236}">
                <a16:creationId xmlns:a16="http://schemas.microsoft.com/office/drawing/2014/main" id="{B97EBBC6-1980-1942-A0C8-092ECE7F38DA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/ 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II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9" name="Google Shape;289;p37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0" name="Google Shape;290;p37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1" name="Google Shape;291;p37"/>
          <p:cNvSpPr txBox="1">
            <a:spLocks noGrp="1"/>
          </p:cNvSpPr>
          <p:nvPr>
            <p:ph type="title"/>
          </p:nvPr>
        </p:nvSpPr>
        <p:spPr>
          <a:xfrm>
            <a:off x="713925" y="555626"/>
            <a:ext cx="6738900" cy="8983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tr-TR" sz="2400" dirty="0"/>
              <a:t>Yaş Dönemlerine Göre Yas Tepkileri</a:t>
            </a:r>
            <a:endParaRPr lang="tr-TR" sz="2400" dirty="0">
              <a:latin typeface="+mn-lt"/>
            </a:endParaRPr>
          </a:p>
        </p:txBody>
      </p:sp>
      <p:sp>
        <p:nvSpPr>
          <p:cNvPr id="351" name="Google Shape;351;p37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7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7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54" name="Google Shape;354;p37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1" name="Google Shape;234;p35">
            <a:extLst>
              <a:ext uri="{FF2B5EF4-FFF2-40B4-BE49-F238E27FC236}">
                <a16:creationId xmlns:a16="http://schemas.microsoft.com/office/drawing/2014/main" id="{177A5413-7015-494F-8F71-5E61558B566B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/ 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II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3FEBE260-3147-B44B-B6EC-1CE49E8185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308947"/>
              </p:ext>
            </p:extLst>
          </p:nvPr>
        </p:nvGraphicFramePr>
        <p:xfrm>
          <a:off x="713925" y="1454019"/>
          <a:ext cx="7922400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0800">
                  <a:extLst>
                    <a:ext uri="{9D8B030D-6E8A-4147-A177-3AD203B41FA5}">
                      <a16:colId xmlns:a16="http://schemas.microsoft.com/office/drawing/2014/main" val="1609094179"/>
                    </a:ext>
                  </a:extLst>
                </a:gridCol>
                <a:gridCol w="2640800">
                  <a:extLst>
                    <a:ext uri="{9D8B030D-6E8A-4147-A177-3AD203B41FA5}">
                      <a16:colId xmlns:a16="http://schemas.microsoft.com/office/drawing/2014/main" val="2104554188"/>
                    </a:ext>
                  </a:extLst>
                </a:gridCol>
                <a:gridCol w="2640800">
                  <a:extLst>
                    <a:ext uri="{9D8B030D-6E8A-4147-A177-3AD203B41FA5}">
                      <a16:colId xmlns:a16="http://schemas.microsoft.com/office/drawing/2014/main" val="2245891216"/>
                    </a:ext>
                  </a:extLst>
                </a:gridCol>
              </a:tblGrid>
              <a:tr h="487893">
                <a:tc>
                  <a:txBody>
                    <a:bodyPr/>
                    <a:lstStyle/>
                    <a:p>
                      <a:pPr algn="ctr"/>
                      <a:r>
                        <a:rPr lang="tr-TR" sz="1400" noProof="0" dirty="0"/>
                        <a:t>Okul öncesi dönem </a:t>
                      </a:r>
                    </a:p>
                    <a:p>
                      <a:pPr algn="ctr"/>
                      <a:r>
                        <a:rPr lang="tr-TR" sz="1400" noProof="0" dirty="0"/>
                        <a:t>(2-6 yaş)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noProof="0" dirty="0"/>
                        <a:t>Okul dönemi/ Ön ergenlik </a:t>
                      </a:r>
                    </a:p>
                    <a:p>
                      <a:pPr algn="ctr"/>
                      <a:r>
                        <a:rPr lang="tr-TR" sz="1400" noProof="0" dirty="0"/>
                        <a:t>(6-11 yaş)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noProof="0" dirty="0"/>
                        <a:t>Ergenlik </a:t>
                      </a:r>
                    </a:p>
                    <a:p>
                      <a:pPr algn="ctr"/>
                      <a:r>
                        <a:rPr lang="tr-TR" sz="1400" noProof="0" dirty="0"/>
                        <a:t>(12-18 yaş)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412645"/>
                  </a:ext>
                </a:extLst>
              </a:tr>
              <a:tr h="2388107">
                <a:tc>
                  <a:txBody>
                    <a:bodyPr/>
                    <a:lstStyle/>
                    <a:p>
                      <a:pPr lvl="0"/>
                      <a:r>
                        <a:rPr lang="tr-TR" sz="1200" noProof="0" dirty="0" err="1"/>
                        <a:t>Fobik</a:t>
                      </a:r>
                      <a:r>
                        <a:rPr lang="tr-TR" sz="1200" noProof="0" dirty="0"/>
                        <a:t> tepkiler gösterme</a:t>
                      </a:r>
                    </a:p>
                    <a:p>
                      <a:pPr lvl="0"/>
                      <a:r>
                        <a:rPr lang="tr-TR" sz="1200" noProof="0" dirty="0"/>
                        <a:t>İçe kapanma</a:t>
                      </a:r>
                    </a:p>
                    <a:p>
                      <a:pPr lvl="0"/>
                      <a:r>
                        <a:rPr lang="tr-TR" sz="1200" noProof="0" dirty="0"/>
                        <a:t>Güven/sevgi/destek ihtiyaçlarında sarsılma</a:t>
                      </a:r>
                    </a:p>
                    <a:p>
                      <a:pPr lvl="0"/>
                      <a:r>
                        <a:rPr lang="tr-TR" sz="1200" noProof="0" dirty="0"/>
                        <a:t>Yeme düzeninde değişiklik</a:t>
                      </a:r>
                    </a:p>
                    <a:p>
                      <a:pPr lvl="0"/>
                      <a:r>
                        <a:rPr lang="tr-TR" sz="1200" noProof="0" dirty="0"/>
                        <a:t>Uyku düzeninde bozulma</a:t>
                      </a:r>
                    </a:p>
                    <a:p>
                      <a:pPr lvl="0"/>
                      <a:r>
                        <a:rPr lang="tr-TR" sz="1200" noProof="0" dirty="0" smtClean="0"/>
                        <a:t>Ebeveyne </a:t>
                      </a:r>
                      <a:r>
                        <a:rPr lang="tr-TR" sz="1200" noProof="0" dirty="0"/>
                        <a:t>aşırı bağlanma</a:t>
                      </a:r>
                    </a:p>
                    <a:p>
                      <a:r>
                        <a:rPr lang="tr-TR" sz="1200" noProof="0" dirty="0"/>
                        <a:t>Kayıp ile ilgili belirli bilgileri hatırlamakta güçlük</a:t>
                      </a:r>
                      <a:r>
                        <a:rPr lang="tr-TR" sz="1200" noProof="0" dirty="0">
                          <a:effectLst/>
                        </a:rPr>
                        <a:t> </a:t>
                      </a:r>
                      <a:endParaRPr lang="tr-TR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1200" noProof="0" dirty="0"/>
                        <a:t>Okul başarısında düşüş</a:t>
                      </a:r>
                    </a:p>
                    <a:p>
                      <a:pPr lvl="0"/>
                      <a:r>
                        <a:rPr lang="tr-TR" sz="1200" noProof="0" dirty="0" err="1"/>
                        <a:t>Fobik</a:t>
                      </a:r>
                      <a:r>
                        <a:rPr lang="tr-TR" sz="1200" noProof="0" dirty="0"/>
                        <a:t> tepkiler gösterme</a:t>
                      </a:r>
                    </a:p>
                    <a:p>
                      <a:pPr lvl="0"/>
                      <a:r>
                        <a:rPr lang="tr-TR" sz="1200" noProof="0" dirty="0"/>
                        <a:t>İçe kapanma</a:t>
                      </a:r>
                    </a:p>
                    <a:p>
                      <a:pPr lvl="0"/>
                      <a:r>
                        <a:rPr lang="tr-TR" sz="1200" noProof="0" dirty="0"/>
                        <a:t>Sevdiği şeylerden artık zevk alamama</a:t>
                      </a:r>
                    </a:p>
                    <a:p>
                      <a:pPr lvl="0"/>
                      <a:r>
                        <a:rPr lang="tr-TR" sz="1200" noProof="0" dirty="0"/>
                        <a:t>Güven/sevgi/destek ihtiyaçlarında sarsılma</a:t>
                      </a:r>
                    </a:p>
                    <a:p>
                      <a:pPr lvl="0"/>
                      <a:r>
                        <a:rPr lang="tr-TR" sz="1200" noProof="0" dirty="0"/>
                        <a:t>Yeme düzeninde değişiklik</a:t>
                      </a:r>
                    </a:p>
                    <a:p>
                      <a:pPr lvl="0"/>
                      <a:r>
                        <a:rPr lang="tr-TR" sz="1200" noProof="0" dirty="0"/>
                        <a:t>Uyku düzeninde bozulma</a:t>
                      </a:r>
                    </a:p>
                    <a:p>
                      <a:pPr lvl="0"/>
                      <a:r>
                        <a:rPr lang="tr-TR" sz="1200" noProof="0" dirty="0" smtClean="0"/>
                        <a:t>Ebeveyne </a:t>
                      </a:r>
                      <a:r>
                        <a:rPr lang="tr-TR" sz="1200" noProof="0" dirty="0"/>
                        <a:t>aşırı bağlanma</a:t>
                      </a:r>
                    </a:p>
                    <a:p>
                      <a:pPr lvl="0"/>
                      <a:r>
                        <a:rPr lang="tr-TR" sz="1200" noProof="0" dirty="0"/>
                        <a:t>Kayıp ile ilgili belirli bilgileri hatırlamakta güçlük</a:t>
                      </a:r>
                    </a:p>
                    <a:p>
                      <a:pPr lvl="0"/>
                      <a:r>
                        <a:rPr lang="tr-TR" sz="1200" noProof="0" dirty="0"/>
                        <a:t>Sebebi belirsiz somatik şikayetler (baş ve karın ağrısı gibi)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1200" noProof="0" dirty="0"/>
                        <a:t>Öfke, </a:t>
                      </a:r>
                      <a:r>
                        <a:rPr lang="tr-TR" sz="1200" noProof="0" dirty="0" smtClean="0"/>
                        <a:t>inkâr</a:t>
                      </a:r>
                      <a:r>
                        <a:rPr lang="tr-TR" sz="1200" noProof="0" dirty="0"/>
                        <a:t>, suçluluk gibi duygular yaşama</a:t>
                      </a:r>
                    </a:p>
                    <a:p>
                      <a:pPr lvl="0"/>
                      <a:r>
                        <a:rPr lang="tr-TR" sz="1200" noProof="0" dirty="0"/>
                        <a:t>Üzüntü</a:t>
                      </a:r>
                    </a:p>
                    <a:p>
                      <a:pPr lvl="0"/>
                      <a:r>
                        <a:rPr lang="tr-TR" sz="1200" noProof="0" dirty="0"/>
                        <a:t>Kendine zarar verme düşünceleri</a:t>
                      </a:r>
                    </a:p>
                    <a:p>
                      <a:pPr lvl="0"/>
                      <a:r>
                        <a:rPr lang="tr-TR" sz="1200" noProof="0" dirty="0"/>
                        <a:t>Madde kullanımı/suça yönelme</a:t>
                      </a:r>
                    </a:p>
                    <a:p>
                      <a:pPr lvl="0"/>
                      <a:r>
                        <a:rPr lang="tr-TR" sz="1200" noProof="0" dirty="0"/>
                        <a:t>Okul başarısında düşüş</a:t>
                      </a:r>
                    </a:p>
                    <a:p>
                      <a:pPr lvl="0"/>
                      <a:r>
                        <a:rPr lang="tr-TR" sz="1200" noProof="0" dirty="0"/>
                        <a:t>İçe kapanma</a:t>
                      </a:r>
                    </a:p>
                    <a:p>
                      <a:pPr lvl="0"/>
                      <a:r>
                        <a:rPr lang="tr-TR" sz="1200" noProof="0" dirty="0"/>
                        <a:t>Sevdiği şeylerden artık zevk alamama</a:t>
                      </a:r>
                    </a:p>
                    <a:p>
                      <a:pPr lvl="0"/>
                      <a:r>
                        <a:rPr lang="tr-TR" sz="1200" noProof="0" dirty="0"/>
                        <a:t>Güven/sevgi/destek ihtiyaçlarında sarsılma</a:t>
                      </a:r>
                    </a:p>
                    <a:p>
                      <a:pPr lvl="0"/>
                      <a:r>
                        <a:rPr lang="tr-TR" sz="1200" noProof="0" dirty="0"/>
                        <a:t>Yeme düzeninde değişiklik</a:t>
                      </a:r>
                    </a:p>
                    <a:p>
                      <a:pPr lvl="0"/>
                      <a:r>
                        <a:rPr lang="tr-TR" sz="1200" noProof="0" dirty="0"/>
                        <a:t>Uyku düzeninde bozulma</a:t>
                      </a:r>
                    </a:p>
                    <a:p>
                      <a:pPr lvl="0"/>
                      <a:r>
                        <a:rPr lang="tr-TR" sz="1200" noProof="0" dirty="0"/>
                        <a:t>Sebebi belirsiz somatik şikayetler (baş ve karın ağrısı gibi)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170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1250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2" name="Google Shape;752;p44"/>
          <p:cNvCxnSpPr/>
          <p:nvPr/>
        </p:nvCxnSpPr>
        <p:spPr>
          <a:xfrm>
            <a:off x="621500" y="1986987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3" name="Google Shape;753;p44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5" name="Google Shape;755;p44"/>
          <p:cNvSpPr txBox="1">
            <a:spLocks noGrp="1"/>
          </p:cNvSpPr>
          <p:nvPr>
            <p:ph type="title"/>
          </p:nvPr>
        </p:nvSpPr>
        <p:spPr>
          <a:xfrm>
            <a:off x="628650" y="831655"/>
            <a:ext cx="6917050" cy="9805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tr-TR" dirty="0"/>
              <a:t>Çocuklarla Ölümü </a:t>
            </a:r>
            <a:r>
              <a:rPr lang="tr-TR" dirty="0" smtClean="0"/>
              <a:t>Konuşmak </a:t>
            </a:r>
            <a:r>
              <a:rPr lang="tr-TR" dirty="0"/>
              <a:t/>
            </a:r>
            <a:br>
              <a:rPr lang="tr-TR" dirty="0"/>
            </a:br>
            <a:r>
              <a:rPr lang="tr-TR" dirty="0"/>
              <a:t>1. Önce kendinizi buna haz</a:t>
            </a:r>
            <a:r>
              <a:rPr lang="tr-TR" dirty="0">
                <a:latin typeface="+mn-lt"/>
              </a:rPr>
              <a:t>ı</a:t>
            </a:r>
            <a:r>
              <a:rPr lang="tr-TR" dirty="0"/>
              <a:t>rlay</a:t>
            </a:r>
            <a:r>
              <a:rPr lang="tr-TR" dirty="0">
                <a:latin typeface="+mn-lt"/>
              </a:rPr>
              <a:t>ı</a:t>
            </a:r>
            <a:r>
              <a:rPr lang="tr-TR" dirty="0"/>
              <a:t>n. </a:t>
            </a:r>
            <a:endParaRPr dirty="0"/>
          </a:p>
        </p:txBody>
      </p:sp>
      <p:sp>
        <p:nvSpPr>
          <p:cNvPr id="756" name="Google Shape;756;p44"/>
          <p:cNvSpPr txBox="1">
            <a:spLocks noGrp="1"/>
          </p:cNvSpPr>
          <p:nvPr>
            <p:ph type="subTitle" idx="1"/>
          </p:nvPr>
        </p:nvSpPr>
        <p:spPr>
          <a:xfrm>
            <a:off x="628650" y="1890067"/>
            <a:ext cx="8064769" cy="26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Ölümü nasıl açıklayacağınızı öncesinde düşünün.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Beden dilinize ve ses tonunuza dikkat edin. </a:t>
            </a:r>
          </a:p>
        </p:txBody>
      </p:sp>
      <p:sp>
        <p:nvSpPr>
          <p:cNvPr id="771" name="Google Shape;771;p44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44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44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74" name="Google Shape;774;p44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1" name="Google Shape;234;p35">
            <a:extLst>
              <a:ext uri="{FF2B5EF4-FFF2-40B4-BE49-F238E27FC236}">
                <a16:creationId xmlns:a16="http://schemas.microsoft.com/office/drawing/2014/main" id="{A4F8B441-9F04-7445-8096-873652D9C4E7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/ 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II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458" y="2872214"/>
            <a:ext cx="3137142" cy="20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71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2" name="Google Shape;752;p44"/>
          <p:cNvCxnSpPr/>
          <p:nvPr/>
        </p:nvCxnSpPr>
        <p:spPr>
          <a:xfrm>
            <a:off x="621500" y="1986987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3" name="Google Shape;753;p44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5" name="Google Shape;755;p44"/>
          <p:cNvSpPr txBox="1">
            <a:spLocks noGrp="1"/>
          </p:cNvSpPr>
          <p:nvPr>
            <p:ph type="title"/>
          </p:nvPr>
        </p:nvSpPr>
        <p:spPr>
          <a:xfrm>
            <a:off x="628650" y="831655"/>
            <a:ext cx="6917050" cy="9805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tr-TR" dirty="0"/>
              <a:t>Çocuklarla Ölümü </a:t>
            </a:r>
            <a:r>
              <a:rPr lang="tr-TR" dirty="0" smtClean="0"/>
              <a:t>Konuşmak </a:t>
            </a:r>
            <a:r>
              <a:rPr lang="tr-TR" dirty="0"/>
              <a:t/>
            </a:r>
            <a:br>
              <a:rPr lang="tr-TR" dirty="0"/>
            </a:br>
            <a:r>
              <a:rPr lang="tr-TR" dirty="0"/>
              <a:t>2. Ölüm ile ilgili ne bildiğini sorun.</a:t>
            </a:r>
            <a:endParaRPr dirty="0"/>
          </a:p>
        </p:txBody>
      </p:sp>
      <p:sp>
        <p:nvSpPr>
          <p:cNvPr id="756" name="Google Shape;756;p44"/>
          <p:cNvSpPr txBox="1">
            <a:spLocks noGrp="1"/>
          </p:cNvSpPr>
          <p:nvPr>
            <p:ph type="subTitle" idx="1"/>
          </p:nvPr>
        </p:nvSpPr>
        <p:spPr>
          <a:xfrm>
            <a:off x="628650" y="1890067"/>
            <a:ext cx="8064769" cy="26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Çocuğa "Ölüm nedir?" diye sorarak ölüm hakkında konuşun.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Ölümün üç temel kavramının çocuk tarafından anlaşıldığından emin olun.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800" dirty="0"/>
              <a:t>Evrensellik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800" dirty="0"/>
              <a:t>Geri dönülmezlik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sz="1800" dirty="0"/>
              <a:t>İşlevsizlik</a:t>
            </a:r>
          </a:p>
        </p:txBody>
      </p:sp>
      <p:sp>
        <p:nvSpPr>
          <p:cNvPr id="771" name="Google Shape;771;p44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44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44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74" name="Google Shape;774;p44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1" name="Google Shape;234;p35">
            <a:extLst>
              <a:ext uri="{FF2B5EF4-FFF2-40B4-BE49-F238E27FC236}">
                <a16:creationId xmlns:a16="http://schemas.microsoft.com/office/drawing/2014/main" id="{A4F8B441-9F04-7445-8096-873652D9C4E7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/ 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II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21618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2" name="Google Shape;752;p44"/>
          <p:cNvCxnSpPr/>
          <p:nvPr/>
        </p:nvCxnSpPr>
        <p:spPr>
          <a:xfrm>
            <a:off x="621500" y="1986987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3" name="Google Shape;753;p44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5" name="Google Shape;755;p44"/>
          <p:cNvSpPr txBox="1">
            <a:spLocks noGrp="1"/>
          </p:cNvSpPr>
          <p:nvPr>
            <p:ph type="title"/>
          </p:nvPr>
        </p:nvSpPr>
        <p:spPr>
          <a:xfrm>
            <a:off x="628650" y="831655"/>
            <a:ext cx="8515350" cy="9805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tr-TR" dirty="0"/>
              <a:t>Çocuklarla Ölümü </a:t>
            </a:r>
            <a:r>
              <a:rPr lang="tr-TR" dirty="0" smtClean="0"/>
              <a:t>Konuşmak </a:t>
            </a:r>
            <a:r>
              <a:rPr lang="tr-TR" dirty="0"/>
              <a:t/>
            </a:r>
            <a:br>
              <a:rPr lang="tr-TR" dirty="0"/>
            </a:br>
            <a:r>
              <a:rPr lang="tr-TR" sz="2400" dirty="0"/>
              <a:t>3</a:t>
            </a:r>
            <a:r>
              <a:rPr lang="tr-TR" sz="2400" dirty="0" smtClean="0"/>
              <a:t>. </a:t>
            </a:r>
            <a:r>
              <a:rPr lang="tr-TR" sz="2400" dirty="0"/>
              <a:t>Çocuğunuzun duygusal tepkilerine karş</a:t>
            </a:r>
            <a:r>
              <a:rPr lang="tr-TR" sz="2400" dirty="0">
                <a:latin typeface="+mn-lt"/>
              </a:rPr>
              <a:t>ı</a:t>
            </a:r>
            <a:r>
              <a:rPr lang="tr-TR" sz="2400" dirty="0"/>
              <a:t> haz</a:t>
            </a:r>
            <a:r>
              <a:rPr lang="tr-TR" sz="2400" dirty="0">
                <a:latin typeface="+mn-lt"/>
              </a:rPr>
              <a:t>ı</a:t>
            </a:r>
            <a:r>
              <a:rPr lang="tr-TR" sz="2400" dirty="0"/>
              <a:t>rl</a:t>
            </a:r>
            <a:r>
              <a:rPr lang="tr-TR" sz="2400" dirty="0">
                <a:latin typeface="+mn-lt"/>
              </a:rPr>
              <a:t>ı</a:t>
            </a:r>
            <a:r>
              <a:rPr lang="tr-TR" sz="2400" dirty="0"/>
              <a:t>kl</a:t>
            </a:r>
            <a:r>
              <a:rPr lang="tr-TR" sz="2400" dirty="0">
                <a:latin typeface="+mn-lt"/>
              </a:rPr>
              <a:t>ı</a:t>
            </a:r>
            <a:r>
              <a:rPr lang="tr-TR" sz="2400" dirty="0"/>
              <a:t> olun.</a:t>
            </a:r>
            <a:endParaRPr dirty="0"/>
          </a:p>
        </p:txBody>
      </p:sp>
      <p:sp>
        <p:nvSpPr>
          <p:cNvPr id="756" name="Google Shape;756;p44"/>
          <p:cNvSpPr txBox="1">
            <a:spLocks noGrp="1"/>
          </p:cNvSpPr>
          <p:nvPr>
            <p:ph type="subTitle" idx="1"/>
          </p:nvPr>
        </p:nvSpPr>
        <p:spPr>
          <a:xfrm>
            <a:off x="628650" y="1890067"/>
            <a:ext cx="8064769" cy="26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Çocuğun, sevdiği birinin kaybının ardından gösterdiği tepkileri anlamaya çalışın.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Onu yargılamayın.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Kayba ilişkin verdiği tepkileri sindirmesi için zaman tanıyın. </a:t>
            </a:r>
          </a:p>
        </p:txBody>
      </p:sp>
      <p:sp>
        <p:nvSpPr>
          <p:cNvPr id="771" name="Google Shape;771;p44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44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44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74" name="Google Shape;774;p44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1" name="Google Shape;234;p35">
            <a:extLst>
              <a:ext uri="{FF2B5EF4-FFF2-40B4-BE49-F238E27FC236}">
                <a16:creationId xmlns:a16="http://schemas.microsoft.com/office/drawing/2014/main" id="{A4F8B441-9F04-7445-8096-873652D9C4E7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/ 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II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507271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2" name="Google Shape;752;p44"/>
          <p:cNvCxnSpPr/>
          <p:nvPr/>
        </p:nvCxnSpPr>
        <p:spPr>
          <a:xfrm>
            <a:off x="621500" y="1986987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3" name="Google Shape;753;p44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5" name="Google Shape;755;p44"/>
          <p:cNvSpPr txBox="1">
            <a:spLocks noGrp="1"/>
          </p:cNvSpPr>
          <p:nvPr>
            <p:ph type="title"/>
          </p:nvPr>
        </p:nvSpPr>
        <p:spPr>
          <a:xfrm>
            <a:off x="628650" y="831655"/>
            <a:ext cx="8515350" cy="9805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tr-TR" dirty="0"/>
              <a:t>Çocuklarla Ölümü </a:t>
            </a:r>
            <a:r>
              <a:rPr lang="tr-TR" dirty="0" smtClean="0"/>
              <a:t>Konuşmak </a:t>
            </a: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>4. </a:t>
            </a:r>
            <a:r>
              <a:rPr lang="tr-TR" dirty="0"/>
              <a:t>Destek olun.</a:t>
            </a:r>
            <a:endParaRPr dirty="0"/>
          </a:p>
        </p:txBody>
      </p:sp>
      <p:sp>
        <p:nvSpPr>
          <p:cNvPr id="756" name="Google Shape;756;p44"/>
          <p:cNvSpPr txBox="1">
            <a:spLocks noGrp="1"/>
          </p:cNvSpPr>
          <p:nvPr>
            <p:ph type="subTitle" idx="1"/>
          </p:nvPr>
        </p:nvSpPr>
        <p:spPr>
          <a:xfrm>
            <a:off x="628650" y="1890067"/>
            <a:ext cx="8064769" cy="26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Çocuğun istediği şekilde yas tutmasına izin verin.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Tavsiye vermeyin.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Eleştirmeyin. </a:t>
            </a:r>
          </a:p>
        </p:txBody>
      </p:sp>
      <p:sp>
        <p:nvSpPr>
          <p:cNvPr id="771" name="Google Shape;771;p44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44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44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74" name="Google Shape;774;p44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1" name="Google Shape;234;p35">
            <a:extLst>
              <a:ext uri="{FF2B5EF4-FFF2-40B4-BE49-F238E27FC236}">
                <a16:creationId xmlns:a16="http://schemas.microsoft.com/office/drawing/2014/main" id="{A4F8B441-9F04-7445-8096-873652D9C4E7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/ 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II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4196137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2" name="Google Shape;752;p44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3" name="Google Shape;753;p44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5" name="Google Shape;755;p44"/>
          <p:cNvSpPr txBox="1">
            <a:spLocks noGrp="1"/>
          </p:cNvSpPr>
          <p:nvPr>
            <p:ph type="title"/>
          </p:nvPr>
        </p:nvSpPr>
        <p:spPr>
          <a:xfrm>
            <a:off x="628650" y="831655"/>
            <a:ext cx="6917050" cy="9805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tr-TR" dirty="0"/>
              <a:t>Yas sürecindeki çocuk/ergenlere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NE </a:t>
            </a:r>
            <a:r>
              <a:rPr lang="tr-TR" dirty="0"/>
              <a:t>SÖYLENMEMELİ? </a:t>
            </a:r>
            <a:endParaRPr dirty="0"/>
          </a:p>
        </p:txBody>
      </p:sp>
      <p:sp>
        <p:nvSpPr>
          <p:cNvPr id="756" name="Google Shape;756;p44"/>
          <p:cNvSpPr txBox="1">
            <a:spLocks noGrp="1"/>
          </p:cNvSpPr>
          <p:nvPr>
            <p:ph type="subTitle" idx="1"/>
          </p:nvPr>
        </p:nvSpPr>
        <p:spPr>
          <a:xfrm>
            <a:off x="687297" y="2264575"/>
            <a:ext cx="7831047" cy="26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Zaman her şeyin </a:t>
            </a:r>
            <a:r>
              <a:rPr lang="tr-TR" sz="1800" dirty="0" smtClean="0"/>
              <a:t>ilacıdır/zamanla </a:t>
            </a:r>
            <a:r>
              <a:rPr lang="tr-TR" sz="1800" dirty="0"/>
              <a:t>geçer.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Güçlü ol.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Şimdiye kadar iyi hissetmen/toparlanman gerekirdi.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Zaten hastaydı/yaşlıydı.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Üzülme, en azından artık acı çekmiyor.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İşin iyi tarafından bak. En azından o şimdi daha iyi bir yerde.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Bir kedi/köpek/kuş/balık/bitki için üzülmeye değmez.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Senin yaşında iken </a:t>
            </a:r>
            <a:r>
              <a:rPr lang="tr-TR" sz="1800" dirty="0" smtClean="0"/>
              <a:t>ben de </a:t>
            </a:r>
            <a:r>
              <a:rPr lang="tr-TR" sz="1800" dirty="0"/>
              <a:t>birini/evcil hayvanımı kaybetmiştim.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800" dirty="0"/>
              <a:t>Başka şeylerle ilgilen, düşünmemeye çalış.</a:t>
            </a:r>
          </a:p>
        </p:txBody>
      </p:sp>
      <p:sp>
        <p:nvSpPr>
          <p:cNvPr id="771" name="Google Shape;771;p44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44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44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74" name="Google Shape;774;p44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1" name="Google Shape;234;p35">
            <a:extLst>
              <a:ext uri="{FF2B5EF4-FFF2-40B4-BE49-F238E27FC236}">
                <a16:creationId xmlns:a16="http://schemas.microsoft.com/office/drawing/2014/main" id="{2DD9EA5E-1AB8-8F42-938B-89F3707F88AD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/ 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II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2406448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1" name="Google Shape;221;p35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2" name="Google Shape;222;p35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3" name="Google Shape;223;p35"/>
          <p:cNvSpPr txBox="1">
            <a:spLocks noGrp="1"/>
          </p:cNvSpPr>
          <p:nvPr>
            <p:ph type="title"/>
          </p:nvPr>
        </p:nvSpPr>
        <p:spPr>
          <a:xfrm>
            <a:off x="2776650" y="2948925"/>
            <a:ext cx="3590700" cy="7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GİRİŞ</a:t>
            </a:r>
            <a:endParaRPr dirty="0"/>
          </a:p>
        </p:txBody>
      </p:sp>
      <p:sp>
        <p:nvSpPr>
          <p:cNvPr id="224" name="Google Shape;224;p35"/>
          <p:cNvSpPr txBox="1">
            <a:spLocks noGrp="1"/>
          </p:cNvSpPr>
          <p:nvPr>
            <p:ph type="subTitle" idx="1"/>
          </p:nvPr>
        </p:nvSpPr>
        <p:spPr>
          <a:xfrm>
            <a:off x="1516097" y="3697329"/>
            <a:ext cx="6258394" cy="11978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en" sz="1800" dirty="0" err="1">
                <a:uFill>
                  <a:noFill/>
                </a:uFill>
              </a:rPr>
              <a:t>Kayıp</a:t>
            </a:r>
            <a:r>
              <a:rPr lang="en" sz="1800" dirty="0">
                <a:uFill>
                  <a:noFill/>
                </a:uFill>
              </a:rPr>
              <a:t> </a:t>
            </a:r>
            <a:r>
              <a:rPr lang="en" sz="1800" dirty="0" err="1">
                <a:uFill>
                  <a:noFill/>
                </a:uFill>
              </a:rPr>
              <a:t>ve</a:t>
            </a:r>
            <a:r>
              <a:rPr lang="en" sz="1800" dirty="0">
                <a:uFill>
                  <a:noFill/>
                </a:uFill>
              </a:rPr>
              <a:t> </a:t>
            </a:r>
            <a:r>
              <a:rPr lang="en" sz="1800" dirty="0" err="1">
                <a:uFill>
                  <a:noFill/>
                </a:uFill>
              </a:rPr>
              <a:t>Yas</a:t>
            </a:r>
            <a:r>
              <a:rPr lang="en" sz="1800" dirty="0">
                <a:uFill>
                  <a:noFill/>
                </a:uFill>
              </a:rPr>
              <a:t> </a:t>
            </a:r>
            <a:r>
              <a:rPr lang="en" sz="1800" dirty="0" err="1">
                <a:uFill>
                  <a:noFill/>
                </a:uFill>
              </a:rPr>
              <a:t>Sürecinde</a:t>
            </a:r>
            <a:r>
              <a:rPr lang="en" sz="1800" dirty="0">
                <a:uFill>
                  <a:noFill/>
                </a:uFill>
              </a:rPr>
              <a:t> </a:t>
            </a:r>
            <a:r>
              <a:rPr lang="en" sz="1800" dirty="0" err="1">
                <a:uFill>
                  <a:noFill/>
                </a:uFill>
              </a:rPr>
              <a:t>Ailenin</a:t>
            </a:r>
            <a:r>
              <a:rPr lang="en" sz="1800" dirty="0">
                <a:uFill>
                  <a:noFill/>
                </a:uFill>
              </a:rPr>
              <a:t> </a:t>
            </a:r>
            <a:r>
              <a:rPr lang="en" sz="1800" dirty="0" err="1">
                <a:uFill>
                  <a:noFill/>
                </a:uFill>
              </a:rPr>
              <a:t>Rolü</a:t>
            </a:r>
            <a:endParaRPr lang="en" sz="1800" dirty="0">
              <a:uFill>
                <a:noFill/>
              </a:uFill>
            </a:endParaRPr>
          </a:p>
          <a:p>
            <a:pPr marL="0" lvl="0" indent="0">
              <a:spcAft>
                <a:spcPts val="1200"/>
              </a:spcAft>
            </a:pPr>
            <a:r>
              <a:rPr lang="en" sz="1800" dirty="0" err="1">
                <a:uFill>
                  <a:noFill/>
                </a:uFill>
              </a:rPr>
              <a:t>Kayıp</a:t>
            </a:r>
            <a:r>
              <a:rPr lang="en" sz="1800" dirty="0">
                <a:uFill>
                  <a:noFill/>
                </a:uFill>
              </a:rPr>
              <a:t> </a:t>
            </a:r>
            <a:r>
              <a:rPr lang="en" sz="1800" dirty="0" err="1">
                <a:uFill>
                  <a:noFill/>
                </a:uFill>
              </a:rPr>
              <a:t>Nedir</a:t>
            </a:r>
            <a:r>
              <a:rPr lang="en" sz="1800" dirty="0">
                <a:uFill>
                  <a:noFill/>
                </a:uFill>
              </a:rPr>
              <a:t>?</a:t>
            </a:r>
          </a:p>
          <a:p>
            <a:pPr marL="0" lvl="0" indent="0">
              <a:spcAft>
                <a:spcPts val="1200"/>
              </a:spcAft>
            </a:pPr>
            <a:r>
              <a:rPr lang="en" sz="1800" dirty="0" err="1">
                <a:uFill>
                  <a:noFill/>
                </a:uFill>
              </a:rPr>
              <a:t>Yas</a:t>
            </a:r>
            <a:r>
              <a:rPr lang="en" sz="1800" dirty="0">
                <a:uFill>
                  <a:noFill/>
                </a:uFill>
              </a:rPr>
              <a:t> </a:t>
            </a:r>
            <a:r>
              <a:rPr lang="en" sz="1800" dirty="0" err="1">
                <a:uFill>
                  <a:noFill/>
                </a:uFill>
              </a:rPr>
              <a:t>Nedir</a:t>
            </a:r>
            <a:r>
              <a:rPr lang="en" sz="1800" dirty="0">
                <a:uFill>
                  <a:noFill/>
                </a:uFill>
              </a:rPr>
              <a:t>?</a:t>
            </a:r>
          </a:p>
        </p:txBody>
      </p:sp>
      <p:grpSp>
        <p:nvGrpSpPr>
          <p:cNvPr id="225" name="Google Shape;225;p35"/>
          <p:cNvGrpSpPr/>
          <p:nvPr/>
        </p:nvGrpSpPr>
        <p:grpSpPr>
          <a:xfrm rot="5400000">
            <a:off x="3864074" y="1491011"/>
            <a:ext cx="1415839" cy="964020"/>
            <a:chOff x="825050" y="2254625"/>
            <a:chExt cx="1269925" cy="423150"/>
          </a:xfrm>
        </p:grpSpPr>
        <p:sp>
          <p:nvSpPr>
            <p:cNvPr id="226" name="Google Shape;226;p35"/>
            <p:cNvSpPr/>
            <p:nvPr/>
          </p:nvSpPr>
          <p:spPr>
            <a:xfrm>
              <a:off x="895275" y="2254625"/>
              <a:ext cx="1199700" cy="3588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5"/>
            <p:cNvSpPr/>
            <p:nvPr/>
          </p:nvSpPr>
          <p:spPr>
            <a:xfrm>
              <a:off x="825050" y="2318975"/>
              <a:ext cx="1199700" cy="3588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229;p35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5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5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32" name="Google Shape;232;p35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34" name="Google Shape;234;p35"/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u="sng" dirty="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rPr>
              <a:t>GİRİŞ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 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4" name="Google Shape;734;p43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5" name="Google Shape;735;p43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36" name="Google Shape;736;p43"/>
          <p:cNvGrpSpPr/>
          <p:nvPr/>
        </p:nvGrpSpPr>
        <p:grpSpPr>
          <a:xfrm rot="5400000">
            <a:off x="5242371" y="1954047"/>
            <a:ext cx="2712179" cy="1846754"/>
            <a:chOff x="825050" y="2254625"/>
            <a:chExt cx="1269925" cy="423150"/>
          </a:xfrm>
        </p:grpSpPr>
        <p:sp>
          <p:nvSpPr>
            <p:cNvPr id="737" name="Google Shape;737;p43"/>
            <p:cNvSpPr/>
            <p:nvPr/>
          </p:nvSpPr>
          <p:spPr>
            <a:xfrm>
              <a:off x="895275" y="2254625"/>
              <a:ext cx="1199700" cy="3588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3"/>
            <p:cNvSpPr/>
            <p:nvPr/>
          </p:nvSpPr>
          <p:spPr>
            <a:xfrm>
              <a:off x="825050" y="2318975"/>
              <a:ext cx="1199700" cy="3588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9" name="Google Shape;739;p43"/>
          <p:cNvSpPr txBox="1">
            <a:spLocks noGrp="1"/>
          </p:cNvSpPr>
          <p:nvPr>
            <p:ph type="title" idx="2"/>
          </p:nvPr>
        </p:nvSpPr>
        <p:spPr>
          <a:xfrm>
            <a:off x="720000" y="2066185"/>
            <a:ext cx="3760200" cy="11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BÖLÜM III</a:t>
            </a:r>
            <a:endParaRPr dirty="0"/>
          </a:p>
        </p:txBody>
      </p:sp>
      <p:sp>
        <p:nvSpPr>
          <p:cNvPr id="741" name="Google Shape;741;p43"/>
          <p:cNvSpPr txBox="1">
            <a:spLocks noGrp="1"/>
          </p:cNvSpPr>
          <p:nvPr>
            <p:ph type="subTitle" idx="1"/>
          </p:nvPr>
        </p:nvSpPr>
        <p:spPr>
          <a:xfrm>
            <a:off x="576325" y="3294789"/>
            <a:ext cx="4817912" cy="9328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</a:pPr>
            <a:r>
              <a:rPr lang="en-US" sz="1800" dirty="0" err="1">
                <a:uFill>
                  <a:noFill/>
                </a:uFill>
              </a:rPr>
              <a:t>Profesyonel</a:t>
            </a:r>
            <a:r>
              <a:rPr lang="en-US" sz="1800" dirty="0">
                <a:uFill>
                  <a:noFill/>
                </a:uFill>
              </a:rPr>
              <a:t> </a:t>
            </a:r>
            <a:r>
              <a:rPr lang="en-US" sz="1800" dirty="0" err="1">
                <a:uFill>
                  <a:noFill/>
                </a:uFill>
              </a:rPr>
              <a:t>Desteğe</a:t>
            </a:r>
            <a:r>
              <a:rPr lang="en-US" sz="1800" dirty="0">
                <a:uFill>
                  <a:noFill/>
                </a:uFill>
              </a:rPr>
              <a:t> </a:t>
            </a:r>
            <a:r>
              <a:rPr lang="en-US" sz="1800" dirty="0" err="1">
                <a:uFill>
                  <a:noFill/>
                </a:uFill>
              </a:rPr>
              <a:t>İhtiyaç</a:t>
            </a:r>
            <a:r>
              <a:rPr lang="en-US" sz="1800" dirty="0">
                <a:uFill>
                  <a:noFill/>
                </a:uFill>
              </a:rPr>
              <a:t> </a:t>
            </a:r>
            <a:r>
              <a:rPr lang="en-US" sz="1800" dirty="0" err="1">
                <a:uFill>
                  <a:noFill/>
                </a:uFill>
              </a:rPr>
              <a:t>Duyan</a:t>
            </a:r>
            <a:r>
              <a:rPr lang="en-US" sz="1800" dirty="0">
                <a:uFill>
                  <a:noFill/>
                </a:uFill>
              </a:rPr>
              <a:t> </a:t>
            </a:r>
            <a:r>
              <a:rPr lang="en-US" sz="1800" dirty="0" err="1">
                <a:uFill>
                  <a:noFill/>
                </a:uFill>
              </a:rPr>
              <a:t>Çocukları</a:t>
            </a:r>
            <a:r>
              <a:rPr lang="en-US" sz="1800" dirty="0">
                <a:uFill>
                  <a:noFill/>
                </a:uFill>
              </a:rPr>
              <a:t> </a:t>
            </a:r>
            <a:r>
              <a:rPr lang="en-US" sz="1800" dirty="0" err="1">
                <a:uFill>
                  <a:noFill/>
                </a:uFill>
              </a:rPr>
              <a:t>Belirleme</a:t>
            </a:r>
            <a:endParaRPr lang="en-US" sz="1800" dirty="0">
              <a:uFill>
                <a:noFill/>
              </a:uFill>
            </a:endParaRPr>
          </a:p>
          <a:p>
            <a:pPr marL="0" indent="0">
              <a:spcAft>
                <a:spcPts val="1200"/>
              </a:spcAft>
            </a:pPr>
            <a:r>
              <a:rPr lang="tr-TR" sz="1800" dirty="0"/>
              <a:t>Sosyal Medya Aracılığı ile Yaşanan Yas</a:t>
            </a:r>
          </a:p>
        </p:txBody>
      </p:sp>
      <p:sp>
        <p:nvSpPr>
          <p:cNvPr id="742" name="Google Shape;742;p43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43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43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45" name="Google Shape;745;p43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6" name="Google Shape;234;p35">
            <a:extLst>
              <a:ext uri="{FF2B5EF4-FFF2-40B4-BE49-F238E27FC236}">
                <a16:creationId xmlns:a16="http://schemas.microsoft.com/office/drawing/2014/main" id="{45A98DBC-C05E-1240-9348-194FCB78B09C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/ 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III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47587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2" name="Google Shape;752;p44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3" name="Google Shape;753;p44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5" name="Google Shape;755;p44"/>
          <p:cNvSpPr txBox="1">
            <a:spLocks noGrp="1"/>
          </p:cNvSpPr>
          <p:nvPr>
            <p:ph type="title"/>
          </p:nvPr>
        </p:nvSpPr>
        <p:spPr>
          <a:xfrm>
            <a:off x="628650" y="831655"/>
            <a:ext cx="6917050" cy="9805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tr-TR" dirty="0"/>
              <a:t>Çocuğun/ergenin profesyonel desteğe ihtiyaç duyduğu nas</a:t>
            </a:r>
            <a:r>
              <a:rPr lang="tr-TR" dirty="0">
                <a:latin typeface="+mn-lt"/>
              </a:rPr>
              <a:t>ı</a:t>
            </a:r>
            <a:r>
              <a:rPr lang="tr-TR" dirty="0"/>
              <a:t>l anlaş</a:t>
            </a:r>
            <a:r>
              <a:rPr lang="tr-TR" dirty="0">
                <a:latin typeface="+mn-lt"/>
              </a:rPr>
              <a:t>ı</a:t>
            </a:r>
            <a:r>
              <a:rPr lang="tr-TR" dirty="0"/>
              <a:t>l</a:t>
            </a:r>
            <a:r>
              <a:rPr lang="tr-TR" dirty="0">
                <a:latin typeface="+mn-lt"/>
              </a:rPr>
              <a:t>ı</a:t>
            </a:r>
            <a:r>
              <a:rPr lang="tr-TR" dirty="0"/>
              <a:t>r?</a:t>
            </a:r>
            <a:endParaRPr dirty="0"/>
          </a:p>
        </p:txBody>
      </p:sp>
      <p:sp>
        <p:nvSpPr>
          <p:cNvPr id="756" name="Google Shape;756;p44"/>
          <p:cNvSpPr txBox="1">
            <a:spLocks noGrp="1"/>
          </p:cNvSpPr>
          <p:nvPr>
            <p:ph type="subTitle" idx="1"/>
          </p:nvPr>
        </p:nvSpPr>
        <p:spPr>
          <a:xfrm>
            <a:off x="719999" y="2152380"/>
            <a:ext cx="4018250" cy="26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r-TR" sz="1600" dirty="0"/>
              <a:t>Ölümü kabullenememe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dirty="0"/>
              <a:t>Kaybedilen kişiyi hatırlatıcılarından uzaklaşma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dirty="0"/>
              <a:t>Sosyal ortamlara katılmaktan kaçınma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dirty="0"/>
              <a:t>Sosyal ilişkilerde bozulma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dirty="0"/>
              <a:t>Akademik başarıda ciddi bir düşüş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dirty="0"/>
              <a:t>Okula gitmek istememe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dirty="0"/>
              <a:t>Odaklanmada güçlük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dirty="0"/>
              <a:t>Sevilen kişinin ölümünden dolayı kendini suçlama</a:t>
            </a:r>
          </a:p>
        </p:txBody>
      </p:sp>
      <p:sp>
        <p:nvSpPr>
          <p:cNvPr id="771" name="Google Shape;771;p44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44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44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74" name="Google Shape;774;p44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2" name="Google Shape;756;p44">
            <a:extLst>
              <a:ext uri="{FF2B5EF4-FFF2-40B4-BE49-F238E27FC236}">
                <a16:creationId xmlns:a16="http://schemas.microsoft.com/office/drawing/2014/main" id="{80E172FF-3C19-884A-92A7-EA5CE6E90466}"/>
              </a:ext>
            </a:extLst>
          </p:cNvPr>
          <p:cNvSpPr txBox="1">
            <a:spLocks/>
          </p:cNvSpPr>
          <p:nvPr/>
        </p:nvSpPr>
        <p:spPr>
          <a:xfrm>
            <a:off x="4836746" y="2152380"/>
            <a:ext cx="4018251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tr-TR" sz="1600" dirty="0"/>
              <a:t>Süreğen öfke nöbetleri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dirty="0"/>
              <a:t>Süreğen somatik şikayetler (baş ve karın ağrısı gibi)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dirty="0"/>
              <a:t>Uyku ve yeme düzeninde ciddi sorunlar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dirty="0"/>
              <a:t>Kendine zarar verme düşünceleri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dirty="0"/>
              <a:t>Sağlıksız baş etme yöntemleri (alkol, sigara ve madde kullanımı vb.)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dirty="0"/>
              <a:t>Riskli davranışlarında artış </a:t>
            </a:r>
          </a:p>
        </p:txBody>
      </p:sp>
      <p:sp>
        <p:nvSpPr>
          <p:cNvPr id="13" name="Google Shape;234;p35">
            <a:extLst>
              <a:ext uri="{FF2B5EF4-FFF2-40B4-BE49-F238E27FC236}">
                <a16:creationId xmlns:a16="http://schemas.microsoft.com/office/drawing/2014/main" id="{8332A9AB-8B9D-3140-9AF4-92CE2FC17443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/ 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III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3082211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8"/>
          <p:cNvSpPr txBox="1">
            <a:spLocks noGrp="1"/>
          </p:cNvSpPr>
          <p:nvPr>
            <p:ph type="subTitle" idx="1"/>
          </p:nvPr>
        </p:nvSpPr>
        <p:spPr>
          <a:xfrm>
            <a:off x="1915500" y="1479249"/>
            <a:ext cx="5313000" cy="31498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tr-TR" dirty="0"/>
              <a:t>Tepkilerin yoğunluğu azalmadan ve beklenenden uzun süre devam ediyorsa aileler, çocukları için profesyonel desteğe başvurmalıdır.</a:t>
            </a:r>
          </a:p>
        </p:txBody>
      </p:sp>
      <p:cxnSp>
        <p:nvCxnSpPr>
          <p:cNvPr id="366" name="Google Shape;366;p38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7" name="Google Shape;367;p38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8" name="Google Shape;368;p38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8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8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71" name="Google Shape;371;p38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73" name="Google Shape;373;p38"/>
          <p:cNvSpPr txBox="1"/>
          <p:nvPr/>
        </p:nvSpPr>
        <p:spPr>
          <a:xfrm>
            <a:off x="4355100" y="715550"/>
            <a:ext cx="4338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“</a:t>
            </a:r>
            <a:endParaRPr sz="9600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11" name="Google Shape;234;p35">
            <a:extLst>
              <a:ext uri="{FF2B5EF4-FFF2-40B4-BE49-F238E27FC236}">
                <a16:creationId xmlns:a16="http://schemas.microsoft.com/office/drawing/2014/main" id="{06F28810-597F-6C40-BA5B-CCE5B4CF1A67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/ 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III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642764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5" name="Google Shape;1175;p56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6" name="Google Shape;1176;p56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7" name="Google Shape;1177;p56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56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56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180" name="Google Shape;1180;p56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182" name="Google Shape;1182;p5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73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 err="1"/>
              <a:t>Sosyal</a:t>
            </a:r>
            <a:r>
              <a:rPr lang="en-US" dirty="0"/>
              <a:t> </a:t>
            </a:r>
            <a:r>
              <a:rPr lang="en-US" dirty="0" err="1"/>
              <a:t>Medya</a:t>
            </a:r>
            <a:r>
              <a:rPr lang="en-US" dirty="0"/>
              <a:t> </a:t>
            </a:r>
            <a:r>
              <a:rPr lang="en-US" dirty="0" err="1"/>
              <a:t>Arac</a:t>
            </a:r>
            <a:r>
              <a:rPr lang="en-US" dirty="0" err="1">
                <a:latin typeface="+mn-lt"/>
              </a:rPr>
              <a:t>ı</a:t>
            </a:r>
            <a:r>
              <a:rPr lang="en-US" dirty="0" err="1"/>
              <a:t>l</a:t>
            </a:r>
            <a:r>
              <a:rPr lang="en-US" dirty="0" err="1">
                <a:latin typeface="+mn-lt"/>
              </a:rPr>
              <a:t>ı</a:t>
            </a:r>
            <a:r>
              <a:rPr lang="en-US" dirty="0" err="1"/>
              <a:t>ğ</a:t>
            </a:r>
            <a:r>
              <a:rPr lang="en-US" dirty="0" err="1">
                <a:latin typeface="+mn-lt"/>
              </a:rPr>
              <a:t>ı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Yaşanan</a:t>
            </a:r>
            <a:r>
              <a:rPr lang="en-US" dirty="0"/>
              <a:t> </a:t>
            </a:r>
            <a:r>
              <a:rPr lang="en-US" dirty="0" err="1"/>
              <a:t>Yas</a:t>
            </a:r>
            <a:endParaRPr dirty="0">
              <a:latin typeface="+mn-lt"/>
            </a:endParaRPr>
          </a:p>
        </p:txBody>
      </p:sp>
      <p:sp>
        <p:nvSpPr>
          <p:cNvPr id="1183" name="Google Shape;1183;p56"/>
          <p:cNvSpPr txBox="1">
            <a:spLocks noGrp="1"/>
          </p:cNvSpPr>
          <p:nvPr>
            <p:ph type="title" idx="4294967295"/>
          </p:nvPr>
        </p:nvSpPr>
        <p:spPr>
          <a:xfrm>
            <a:off x="1554840" y="2571750"/>
            <a:ext cx="3982553" cy="3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tr-TR" sz="1800" dirty="0">
                <a:latin typeface="Quicksand"/>
              </a:rPr>
              <a:t>duyguları ifade </a:t>
            </a:r>
            <a:r>
              <a:rPr lang="tr-TR" sz="1800" dirty="0">
                <a:latin typeface="Quicksand"/>
                <a:sym typeface="Quicksand"/>
              </a:rPr>
              <a:t>etme</a:t>
            </a:r>
          </a:p>
        </p:txBody>
      </p:sp>
      <p:sp>
        <p:nvSpPr>
          <p:cNvPr id="1185" name="Google Shape;1185;p56"/>
          <p:cNvSpPr txBox="1">
            <a:spLocks noGrp="1"/>
          </p:cNvSpPr>
          <p:nvPr>
            <p:ph type="title" idx="4294967295"/>
          </p:nvPr>
        </p:nvSpPr>
        <p:spPr>
          <a:xfrm>
            <a:off x="1554840" y="3110560"/>
            <a:ext cx="3982553" cy="3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800" dirty="0" err="1">
                <a:latin typeface="Quicksand"/>
              </a:rPr>
              <a:t>ölen</a:t>
            </a:r>
            <a:r>
              <a:rPr lang="en-US" sz="1800" dirty="0">
                <a:latin typeface="Quicksand"/>
              </a:rPr>
              <a:t> </a:t>
            </a:r>
            <a:r>
              <a:rPr lang="en-US" sz="1800" dirty="0" err="1">
                <a:latin typeface="Quicksand"/>
              </a:rPr>
              <a:t>kişiyi</a:t>
            </a:r>
            <a:r>
              <a:rPr lang="en-US" sz="1800" dirty="0">
                <a:latin typeface="Quicksand"/>
              </a:rPr>
              <a:t> </a:t>
            </a:r>
            <a:r>
              <a:rPr lang="en-US" sz="1800" dirty="0" err="1">
                <a:latin typeface="Quicksand"/>
              </a:rPr>
              <a:t>anma</a:t>
            </a:r>
            <a:endParaRPr sz="1800" dirty="0">
              <a:latin typeface="Quicksand"/>
            </a:endParaRPr>
          </a:p>
        </p:txBody>
      </p:sp>
      <p:sp>
        <p:nvSpPr>
          <p:cNvPr id="1187" name="Google Shape;1187;p56"/>
          <p:cNvSpPr txBox="1">
            <a:spLocks noGrp="1"/>
          </p:cNvSpPr>
          <p:nvPr>
            <p:ph type="title" idx="4294967295"/>
          </p:nvPr>
        </p:nvSpPr>
        <p:spPr>
          <a:xfrm>
            <a:off x="1554840" y="3594154"/>
            <a:ext cx="3982548" cy="10093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dirty="0" err="1">
                <a:latin typeface="Quicksand"/>
              </a:rPr>
              <a:t>onunla</a:t>
            </a:r>
            <a:r>
              <a:rPr lang="en-US" sz="1800" dirty="0"/>
              <a:t> </a:t>
            </a:r>
            <a:r>
              <a:rPr lang="en-US" sz="1800" dirty="0" err="1">
                <a:latin typeface="Quicksand"/>
              </a:rPr>
              <a:t>bağ</a:t>
            </a:r>
            <a:r>
              <a:rPr lang="en-US" sz="1800" dirty="0">
                <a:latin typeface="Quicksand"/>
              </a:rPr>
              <a:t> </a:t>
            </a:r>
            <a:r>
              <a:rPr lang="en-US" sz="1800" dirty="0" err="1">
                <a:latin typeface="Quicksand"/>
              </a:rPr>
              <a:t>kurmaya</a:t>
            </a:r>
            <a:r>
              <a:rPr lang="en-US" sz="1800" dirty="0">
                <a:latin typeface="Quicksand"/>
              </a:rPr>
              <a:t> </a:t>
            </a:r>
            <a:r>
              <a:rPr lang="en-US" sz="1800" dirty="0" err="1">
                <a:latin typeface="Quicksand"/>
              </a:rPr>
              <a:t>yardımcı</a:t>
            </a:r>
            <a:r>
              <a:rPr lang="en-US" sz="1800" dirty="0">
                <a:latin typeface="Quicksand"/>
              </a:rPr>
              <a:t> </a:t>
            </a:r>
            <a:r>
              <a:rPr lang="en-US" sz="1800" dirty="0" err="1">
                <a:latin typeface="Quicksand"/>
              </a:rPr>
              <a:t>olma</a:t>
            </a:r>
            <a:r>
              <a:rPr lang="en-US" sz="1800" dirty="0">
                <a:latin typeface="Quicksand"/>
              </a:rPr>
              <a:t> </a:t>
            </a:r>
            <a:r>
              <a:rPr lang="tr-TR" sz="1800" dirty="0">
                <a:latin typeface="Quicksand"/>
              </a:rPr>
              <a:t>gibi olumlu etkileri bulunmaktadır. </a:t>
            </a:r>
            <a:endParaRPr sz="1800" dirty="0">
              <a:latin typeface="Quicksand"/>
            </a:endParaRPr>
          </a:p>
        </p:txBody>
      </p:sp>
      <p:sp>
        <p:nvSpPr>
          <p:cNvPr id="1189" name="Google Shape;1189;p56"/>
          <p:cNvSpPr txBox="1"/>
          <p:nvPr/>
        </p:nvSpPr>
        <p:spPr>
          <a:xfrm>
            <a:off x="773893" y="1435726"/>
            <a:ext cx="6856107" cy="1066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800" dirty="0" err="1">
                <a:solidFill>
                  <a:schemeClr val="dk1"/>
                </a:solidFill>
                <a:latin typeface="Tenor Sans"/>
                <a:sym typeface="Quicksand"/>
              </a:rPr>
              <a:t>Sosyal</a:t>
            </a:r>
            <a:r>
              <a:rPr lang="en-US" sz="1800" dirty="0">
                <a:solidFill>
                  <a:schemeClr val="dk1"/>
                </a:solidFill>
                <a:latin typeface="Tenor Sans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enor Sans"/>
                <a:sym typeface="Quicksand"/>
              </a:rPr>
              <a:t>medyan</a:t>
            </a:r>
            <a:r>
              <a:rPr lang="en-US" sz="1800" dirty="0" err="1">
                <a:solidFill>
                  <a:schemeClr val="dk1"/>
                </a:solidFill>
                <a:latin typeface="+mn-lt"/>
                <a:sym typeface="Quicksand"/>
              </a:rPr>
              <a:t>ı</a:t>
            </a:r>
            <a:r>
              <a:rPr lang="en-US" sz="1800" dirty="0" err="1">
                <a:solidFill>
                  <a:schemeClr val="dk1"/>
                </a:solidFill>
                <a:latin typeface="Tenor Sans"/>
                <a:sym typeface="Quicksand"/>
              </a:rPr>
              <a:t>n</a:t>
            </a:r>
            <a:r>
              <a:rPr lang="en-US" sz="1800" dirty="0">
                <a:solidFill>
                  <a:schemeClr val="dk1"/>
                </a:solidFill>
                <a:latin typeface="Tenor Sans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enor Sans"/>
                <a:sym typeface="Quicksand"/>
              </a:rPr>
              <a:t>yas</a:t>
            </a:r>
            <a:r>
              <a:rPr lang="en-US" sz="1800" dirty="0">
                <a:solidFill>
                  <a:schemeClr val="dk1"/>
                </a:solidFill>
                <a:latin typeface="Tenor Sans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enor Sans"/>
                <a:sym typeface="Quicksand"/>
              </a:rPr>
              <a:t>sürecinde</a:t>
            </a:r>
            <a:r>
              <a:rPr lang="en-US" sz="1800" dirty="0">
                <a:solidFill>
                  <a:schemeClr val="dk1"/>
                </a:solidFill>
                <a:latin typeface="Tenor Sans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enor Sans"/>
                <a:sym typeface="Quicksand"/>
              </a:rPr>
              <a:t>kişiler</a:t>
            </a:r>
            <a:r>
              <a:rPr lang="en-US" sz="1800" dirty="0">
                <a:solidFill>
                  <a:schemeClr val="dk1"/>
                </a:solidFill>
                <a:latin typeface="Tenor Sans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Tenor Sans"/>
                <a:sym typeface="Quicksand"/>
              </a:rPr>
              <a:t>üzerinde</a:t>
            </a:r>
            <a:r>
              <a:rPr lang="en-US" sz="1800" dirty="0">
                <a:solidFill>
                  <a:schemeClr val="dk1"/>
                </a:solidFill>
                <a:latin typeface="Tenor Sans"/>
                <a:sym typeface="Quicksand"/>
              </a:rPr>
              <a:t>;</a:t>
            </a:r>
          </a:p>
        </p:txBody>
      </p:sp>
      <p:sp>
        <p:nvSpPr>
          <p:cNvPr id="1191" name="Google Shape;1191;p56"/>
          <p:cNvSpPr/>
          <p:nvPr/>
        </p:nvSpPr>
        <p:spPr>
          <a:xfrm rot="10800000">
            <a:off x="1264607" y="2743047"/>
            <a:ext cx="319500" cy="141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56"/>
          <p:cNvSpPr/>
          <p:nvPr/>
        </p:nvSpPr>
        <p:spPr>
          <a:xfrm rot="10800000">
            <a:off x="1264607" y="3281857"/>
            <a:ext cx="319500" cy="141000"/>
          </a:xfrm>
          <a:prstGeom prst="roundRect">
            <a:avLst>
              <a:gd name="adj" fmla="val 50000"/>
            </a:avLst>
          </a:prstGeom>
          <a:solidFill>
            <a:srgbClr val="E66A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56"/>
          <p:cNvSpPr/>
          <p:nvPr/>
        </p:nvSpPr>
        <p:spPr>
          <a:xfrm rot="10800000">
            <a:off x="1264607" y="3765454"/>
            <a:ext cx="319500" cy="141000"/>
          </a:xfrm>
          <a:prstGeom prst="roundRect">
            <a:avLst>
              <a:gd name="adj" fmla="val 50000"/>
            </a:avLst>
          </a:prstGeom>
          <a:solidFill>
            <a:srgbClr val="E08E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34;p35">
            <a:extLst>
              <a:ext uri="{FF2B5EF4-FFF2-40B4-BE49-F238E27FC236}">
                <a16:creationId xmlns:a16="http://schemas.microsoft.com/office/drawing/2014/main" id="{45D14EEA-D556-D645-8508-176028C17CE5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/ 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III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70B7A5-67A8-9C4D-AE93-CFCB8A627824}"/>
              </a:ext>
            </a:extLst>
          </p:cNvPr>
          <p:cNvSpPr/>
          <p:nvPr/>
        </p:nvSpPr>
        <p:spPr>
          <a:xfrm>
            <a:off x="1841686" y="4774794"/>
            <a:ext cx="31133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r">
              <a:buNone/>
            </a:pPr>
            <a:r>
              <a:rPr lang="en-US" sz="1000" dirty="0">
                <a:solidFill>
                  <a:schemeClr val="dk1"/>
                </a:solidFill>
                <a:latin typeface="Quicksand"/>
                <a:sym typeface="Tenor Sans"/>
              </a:rPr>
              <a:t>(</a:t>
            </a:r>
            <a:r>
              <a:rPr lang="en-US" sz="1000" dirty="0" err="1">
                <a:solidFill>
                  <a:schemeClr val="dk1"/>
                </a:solidFill>
                <a:latin typeface="Quicksand"/>
                <a:sym typeface="Tenor Sans"/>
              </a:rPr>
              <a:t>Kasket</a:t>
            </a:r>
            <a:r>
              <a:rPr lang="en-US" sz="1000" dirty="0">
                <a:solidFill>
                  <a:schemeClr val="dk1"/>
                </a:solidFill>
                <a:latin typeface="Quicksand"/>
                <a:sym typeface="Tenor Sans"/>
              </a:rPr>
              <a:t>, 2012; Malone, 2016; Moyer </a:t>
            </a:r>
            <a:r>
              <a:rPr lang="en-US" sz="1000" dirty="0" err="1">
                <a:solidFill>
                  <a:schemeClr val="dk1"/>
                </a:solidFill>
                <a:latin typeface="Quicksand"/>
                <a:sym typeface="Tenor Sans"/>
              </a:rPr>
              <a:t>ve</a:t>
            </a:r>
            <a:r>
              <a:rPr lang="en-US" sz="1000" dirty="0">
                <a:solidFill>
                  <a:schemeClr val="dk1"/>
                </a:solidFill>
                <a:latin typeface="Quicksand"/>
                <a:sym typeface="Tenor Sans"/>
              </a:rPr>
              <a:t> </a:t>
            </a:r>
            <a:r>
              <a:rPr lang="en-US" sz="1000" dirty="0" err="1">
                <a:solidFill>
                  <a:schemeClr val="dk1"/>
                </a:solidFill>
                <a:latin typeface="Quicksand"/>
                <a:sym typeface="Tenor Sans"/>
              </a:rPr>
              <a:t>Enck</a:t>
            </a:r>
            <a:r>
              <a:rPr lang="en-US" sz="1000" dirty="0">
                <a:solidFill>
                  <a:schemeClr val="dk1"/>
                </a:solidFill>
                <a:latin typeface="Quicksand"/>
                <a:sym typeface="Tenor Sans"/>
              </a:rPr>
              <a:t>, 2020)</a:t>
            </a:r>
            <a:endParaRPr lang="tr-TR" sz="1000" dirty="0">
              <a:solidFill>
                <a:schemeClr val="dk1"/>
              </a:solidFill>
              <a:latin typeface="Quicksand"/>
              <a:sym typeface="Tenor Sans"/>
            </a:endParaRPr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0" y="1693476"/>
            <a:ext cx="3562907" cy="332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91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5" name="Google Shape;1175;p56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6" name="Google Shape;1176;p56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7" name="Google Shape;1177;p56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56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56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180" name="Google Shape;1180;p56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182" name="Google Shape;1182;p5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73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 err="1"/>
              <a:t>Sosyal</a:t>
            </a:r>
            <a:r>
              <a:rPr lang="en-US" dirty="0"/>
              <a:t> </a:t>
            </a:r>
            <a:r>
              <a:rPr lang="en-US" dirty="0" err="1"/>
              <a:t>Medya</a:t>
            </a:r>
            <a:r>
              <a:rPr lang="en-US" dirty="0"/>
              <a:t> </a:t>
            </a:r>
            <a:r>
              <a:rPr lang="en-US" dirty="0" err="1"/>
              <a:t>Arac</a:t>
            </a:r>
            <a:r>
              <a:rPr lang="en-US" dirty="0" err="1">
                <a:latin typeface="+mn-lt"/>
              </a:rPr>
              <a:t>ı</a:t>
            </a:r>
            <a:r>
              <a:rPr lang="en-US" dirty="0" err="1"/>
              <a:t>l</a:t>
            </a:r>
            <a:r>
              <a:rPr lang="en-US" dirty="0" err="1">
                <a:latin typeface="+mn-lt"/>
              </a:rPr>
              <a:t>ı</a:t>
            </a:r>
            <a:r>
              <a:rPr lang="en-US" dirty="0" err="1"/>
              <a:t>ğ</a:t>
            </a:r>
            <a:r>
              <a:rPr lang="en-US" dirty="0" err="1">
                <a:latin typeface="+mn-lt"/>
              </a:rPr>
              <a:t>ı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Yaşanan</a:t>
            </a:r>
            <a:r>
              <a:rPr lang="en-US" dirty="0"/>
              <a:t> </a:t>
            </a:r>
            <a:r>
              <a:rPr lang="en-US" dirty="0" err="1"/>
              <a:t>Yas</a:t>
            </a:r>
            <a:endParaRPr dirty="0">
              <a:latin typeface="+mn-lt"/>
            </a:endParaRPr>
          </a:p>
        </p:txBody>
      </p:sp>
      <p:sp>
        <p:nvSpPr>
          <p:cNvPr id="1183" name="Google Shape;1183;p56"/>
          <p:cNvSpPr txBox="1">
            <a:spLocks noGrp="1"/>
          </p:cNvSpPr>
          <p:nvPr>
            <p:ph type="title" idx="4294967295"/>
          </p:nvPr>
        </p:nvSpPr>
        <p:spPr>
          <a:xfrm>
            <a:off x="1554840" y="2571750"/>
            <a:ext cx="6996207" cy="3122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tr-TR" sz="1800" dirty="0">
                <a:latin typeface="Quicksand"/>
              </a:rPr>
              <a:t>Ergenlerin ölüm haberini destek olabilecek yetişkinin yokluğunda sosyal medya aracılığı ile alması</a:t>
            </a:r>
          </a:p>
        </p:txBody>
      </p:sp>
      <p:sp>
        <p:nvSpPr>
          <p:cNvPr id="1185" name="Google Shape;1185;p56"/>
          <p:cNvSpPr txBox="1">
            <a:spLocks noGrp="1"/>
          </p:cNvSpPr>
          <p:nvPr>
            <p:ph type="title" idx="4294967295"/>
          </p:nvPr>
        </p:nvSpPr>
        <p:spPr>
          <a:xfrm>
            <a:off x="1554840" y="3315513"/>
            <a:ext cx="6440708" cy="4835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800" dirty="0" err="1">
                <a:latin typeface="Quicksand"/>
              </a:rPr>
              <a:t>Yas</a:t>
            </a:r>
            <a:r>
              <a:rPr lang="en-US" sz="1800" dirty="0">
                <a:latin typeface="Quicksand"/>
              </a:rPr>
              <a:t> </a:t>
            </a:r>
            <a:r>
              <a:rPr lang="en-US" sz="1800" dirty="0" err="1">
                <a:latin typeface="Quicksand"/>
              </a:rPr>
              <a:t>tepkileri</a:t>
            </a:r>
            <a:r>
              <a:rPr lang="en-US" sz="1800" dirty="0">
                <a:latin typeface="Quicksand"/>
              </a:rPr>
              <a:t> </a:t>
            </a:r>
            <a:r>
              <a:rPr lang="en-US" sz="1800" dirty="0" err="1">
                <a:latin typeface="Quicksand"/>
              </a:rPr>
              <a:t>ile</a:t>
            </a:r>
            <a:r>
              <a:rPr lang="en-US" sz="1800" dirty="0">
                <a:latin typeface="Quicksand"/>
              </a:rPr>
              <a:t> </a:t>
            </a:r>
            <a:r>
              <a:rPr lang="en-US" sz="1800" dirty="0" err="1">
                <a:latin typeface="Quicksand"/>
              </a:rPr>
              <a:t>ilgili</a:t>
            </a:r>
            <a:r>
              <a:rPr lang="en-US" sz="1800" dirty="0">
                <a:latin typeface="Quicksand"/>
              </a:rPr>
              <a:t> </a:t>
            </a:r>
            <a:r>
              <a:rPr lang="en-US" sz="1800" dirty="0" err="1">
                <a:latin typeface="Quicksand"/>
              </a:rPr>
              <a:t>yanlış</a:t>
            </a:r>
            <a:r>
              <a:rPr lang="en-US" sz="1800" dirty="0">
                <a:latin typeface="Quicksand"/>
              </a:rPr>
              <a:t> </a:t>
            </a:r>
            <a:r>
              <a:rPr lang="en-US" sz="1800" dirty="0" err="1">
                <a:latin typeface="Quicksand"/>
              </a:rPr>
              <a:t>bilgilere</a:t>
            </a:r>
            <a:r>
              <a:rPr lang="en-US" sz="1800" dirty="0">
                <a:latin typeface="Quicksand"/>
              </a:rPr>
              <a:t> </a:t>
            </a:r>
            <a:r>
              <a:rPr lang="en-US" sz="1800" dirty="0" err="1">
                <a:latin typeface="Quicksand"/>
              </a:rPr>
              <a:t>ulaşılması</a:t>
            </a:r>
            <a:endParaRPr lang="en-US" sz="1800" dirty="0">
              <a:latin typeface="Quicksand"/>
            </a:endParaRPr>
          </a:p>
        </p:txBody>
      </p:sp>
      <p:sp>
        <p:nvSpPr>
          <p:cNvPr id="1187" name="Google Shape;1187;p56"/>
          <p:cNvSpPr txBox="1">
            <a:spLocks noGrp="1"/>
          </p:cNvSpPr>
          <p:nvPr>
            <p:ph type="title" idx="4294967295"/>
          </p:nvPr>
        </p:nvSpPr>
        <p:spPr>
          <a:xfrm>
            <a:off x="1554840" y="3893702"/>
            <a:ext cx="4609472" cy="6418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tr-TR" sz="1800" dirty="0">
                <a:latin typeface="Quicksand"/>
              </a:rPr>
              <a:t>Tepkilerin bulaşıcı bir şekilde yayılması</a:t>
            </a:r>
            <a:endParaRPr sz="1800" dirty="0">
              <a:latin typeface="Quicksand"/>
            </a:endParaRPr>
          </a:p>
        </p:txBody>
      </p:sp>
      <p:sp>
        <p:nvSpPr>
          <p:cNvPr id="1189" name="Google Shape;1189;p56"/>
          <p:cNvSpPr txBox="1"/>
          <p:nvPr/>
        </p:nvSpPr>
        <p:spPr>
          <a:xfrm>
            <a:off x="773893" y="1435726"/>
            <a:ext cx="6856107" cy="1066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800" dirty="0" err="1">
                <a:solidFill>
                  <a:schemeClr val="dk1"/>
                </a:solidFill>
                <a:latin typeface="Quicksand"/>
                <a:sym typeface="Quicksand"/>
              </a:rPr>
              <a:t>Sosyal</a:t>
            </a:r>
            <a:r>
              <a:rPr lang="en-US" sz="1800" dirty="0">
                <a:solidFill>
                  <a:schemeClr val="dk1"/>
                </a:solidFill>
                <a:latin typeface="Quicksand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Quicksand"/>
                <a:sym typeface="Quicksand"/>
              </a:rPr>
              <a:t>medyanın</a:t>
            </a:r>
            <a:r>
              <a:rPr lang="en-US" sz="1800" dirty="0">
                <a:solidFill>
                  <a:schemeClr val="dk1"/>
                </a:solidFill>
                <a:latin typeface="Quicksand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Quicksand"/>
                <a:sym typeface="Quicksand"/>
              </a:rPr>
              <a:t>yas</a:t>
            </a:r>
            <a:r>
              <a:rPr lang="en-US" sz="1800" dirty="0">
                <a:solidFill>
                  <a:schemeClr val="dk1"/>
                </a:solidFill>
                <a:latin typeface="Quicksand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Quicksand"/>
                <a:sym typeface="Quicksand"/>
              </a:rPr>
              <a:t>sürecinde</a:t>
            </a:r>
            <a:r>
              <a:rPr lang="en-US" sz="1800" dirty="0">
                <a:solidFill>
                  <a:schemeClr val="dk1"/>
                </a:solidFill>
                <a:latin typeface="Quicksand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Quicksand"/>
                <a:sym typeface="Quicksand"/>
              </a:rPr>
              <a:t>bazı</a:t>
            </a:r>
            <a:r>
              <a:rPr lang="en-US" sz="1800" dirty="0">
                <a:solidFill>
                  <a:schemeClr val="dk1"/>
                </a:solidFill>
                <a:latin typeface="Quicksand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Quicksand"/>
                <a:sym typeface="Quicksand"/>
              </a:rPr>
              <a:t>riskleri</a:t>
            </a:r>
            <a:r>
              <a:rPr lang="en-US" sz="1800" dirty="0">
                <a:solidFill>
                  <a:schemeClr val="dk1"/>
                </a:solidFill>
                <a:latin typeface="Quicksand"/>
                <a:sym typeface="Quicksand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Quicksand"/>
                <a:sym typeface="Quicksand"/>
              </a:rPr>
              <a:t>bulunmaktadır</a:t>
            </a:r>
            <a:r>
              <a:rPr lang="en-US" sz="1800" dirty="0">
                <a:solidFill>
                  <a:schemeClr val="dk1"/>
                </a:solidFill>
                <a:latin typeface="Quicksand"/>
                <a:sym typeface="Quicksand"/>
              </a:rPr>
              <a:t>.</a:t>
            </a:r>
          </a:p>
        </p:txBody>
      </p:sp>
      <p:sp>
        <p:nvSpPr>
          <p:cNvPr id="1191" name="Google Shape;1191;p56"/>
          <p:cNvSpPr/>
          <p:nvPr/>
        </p:nvSpPr>
        <p:spPr>
          <a:xfrm rot="10800000">
            <a:off x="1264607" y="2743047"/>
            <a:ext cx="319500" cy="141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56"/>
          <p:cNvSpPr/>
          <p:nvPr/>
        </p:nvSpPr>
        <p:spPr>
          <a:xfrm rot="10800000">
            <a:off x="1264607" y="3486811"/>
            <a:ext cx="319500" cy="141000"/>
          </a:xfrm>
          <a:prstGeom prst="roundRect">
            <a:avLst>
              <a:gd name="adj" fmla="val 50000"/>
            </a:avLst>
          </a:prstGeom>
          <a:solidFill>
            <a:srgbClr val="E66A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56"/>
          <p:cNvSpPr/>
          <p:nvPr/>
        </p:nvSpPr>
        <p:spPr>
          <a:xfrm rot="10800000">
            <a:off x="1264607" y="4065002"/>
            <a:ext cx="319500" cy="141000"/>
          </a:xfrm>
          <a:prstGeom prst="roundRect">
            <a:avLst>
              <a:gd name="adj" fmla="val 50000"/>
            </a:avLst>
          </a:prstGeom>
          <a:solidFill>
            <a:srgbClr val="E08E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34;p35">
            <a:extLst>
              <a:ext uri="{FF2B5EF4-FFF2-40B4-BE49-F238E27FC236}">
                <a16:creationId xmlns:a16="http://schemas.microsoft.com/office/drawing/2014/main" id="{45D14EEA-D556-D645-8508-176028C17CE5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/ 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III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7EC168-0E9C-5B40-AFF3-716F7A7EEDD0}"/>
              </a:ext>
            </a:extLst>
          </p:cNvPr>
          <p:cNvSpPr/>
          <p:nvPr/>
        </p:nvSpPr>
        <p:spPr>
          <a:xfrm>
            <a:off x="1841686" y="4774794"/>
            <a:ext cx="31133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r">
              <a:buNone/>
            </a:pPr>
            <a:r>
              <a:rPr lang="en-US" sz="1000" dirty="0">
                <a:solidFill>
                  <a:schemeClr val="dk1"/>
                </a:solidFill>
                <a:latin typeface="Quicksand"/>
                <a:sym typeface="Tenor Sans"/>
              </a:rPr>
              <a:t>(</a:t>
            </a:r>
            <a:r>
              <a:rPr lang="en-US" sz="1000" dirty="0" err="1">
                <a:solidFill>
                  <a:schemeClr val="dk1"/>
                </a:solidFill>
                <a:latin typeface="Quicksand"/>
                <a:sym typeface="Tenor Sans"/>
              </a:rPr>
              <a:t>Kasket</a:t>
            </a:r>
            <a:r>
              <a:rPr lang="en-US" sz="1000" dirty="0">
                <a:solidFill>
                  <a:schemeClr val="dk1"/>
                </a:solidFill>
                <a:latin typeface="Quicksand"/>
                <a:sym typeface="Tenor Sans"/>
              </a:rPr>
              <a:t>, 2012; Malone, 2016; Moyer </a:t>
            </a:r>
            <a:r>
              <a:rPr lang="en-US" sz="1000" dirty="0" err="1">
                <a:solidFill>
                  <a:schemeClr val="dk1"/>
                </a:solidFill>
                <a:latin typeface="Quicksand"/>
                <a:sym typeface="Tenor Sans"/>
              </a:rPr>
              <a:t>ve</a:t>
            </a:r>
            <a:r>
              <a:rPr lang="en-US" sz="1000" dirty="0">
                <a:solidFill>
                  <a:schemeClr val="dk1"/>
                </a:solidFill>
                <a:latin typeface="Quicksand"/>
                <a:sym typeface="Tenor Sans"/>
              </a:rPr>
              <a:t> </a:t>
            </a:r>
            <a:r>
              <a:rPr lang="en-US" sz="1000" dirty="0" err="1">
                <a:solidFill>
                  <a:schemeClr val="dk1"/>
                </a:solidFill>
                <a:latin typeface="Quicksand"/>
                <a:sym typeface="Tenor Sans"/>
              </a:rPr>
              <a:t>Enck</a:t>
            </a:r>
            <a:r>
              <a:rPr lang="en-US" sz="1000" dirty="0">
                <a:solidFill>
                  <a:schemeClr val="dk1"/>
                </a:solidFill>
                <a:latin typeface="Quicksand"/>
                <a:sym typeface="Tenor Sans"/>
              </a:rPr>
              <a:t>, 2020)</a:t>
            </a:r>
            <a:endParaRPr lang="tr-TR" sz="1000" dirty="0">
              <a:solidFill>
                <a:schemeClr val="dk1"/>
              </a:solidFill>
              <a:latin typeface="Quicksand"/>
              <a:sym typeface="Tenor Sans"/>
            </a:endParaRPr>
          </a:p>
        </p:txBody>
      </p:sp>
    </p:spTree>
    <p:extLst>
      <p:ext uri="{BB962C8B-B14F-4D97-AF65-F5344CB8AC3E}">
        <p14:creationId xmlns:p14="http://schemas.microsoft.com/office/powerpoint/2010/main" val="2702714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5" name="Google Shape;1175;p56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6" name="Google Shape;1176;p56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7" name="Google Shape;1177;p56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56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56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180" name="Google Shape;1180;p56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182" name="Google Shape;1182;p5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73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 err="1"/>
              <a:t>Sosyal</a:t>
            </a:r>
            <a:r>
              <a:rPr lang="en-US" dirty="0"/>
              <a:t> </a:t>
            </a:r>
            <a:r>
              <a:rPr lang="en-US" dirty="0" err="1"/>
              <a:t>Medya</a:t>
            </a:r>
            <a:r>
              <a:rPr lang="en-US" dirty="0"/>
              <a:t> </a:t>
            </a:r>
            <a:r>
              <a:rPr lang="en-US" dirty="0" err="1"/>
              <a:t>Arac</a:t>
            </a:r>
            <a:r>
              <a:rPr lang="en-US" dirty="0" err="1">
                <a:latin typeface="+mn-lt"/>
              </a:rPr>
              <a:t>ı</a:t>
            </a:r>
            <a:r>
              <a:rPr lang="en-US" dirty="0" err="1"/>
              <a:t>l</a:t>
            </a:r>
            <a:r>
              <a:rPr lang="en-US" dirty="0" err="1">
                <a:latin typeface="+mn-lt"/>
              </a:rPr>
              <a:t>ı</a:t>
            </a:r>
            <a:r>
              <a:rPr lang="en-US" dirty="0" err="1"/>
              <a:t>ğ</a:t>
            </a:r>
            <a:r>
              <a:rPr lang="en-US" dirty="0" err="1">
                <a:latin typeface="+mn-lt"/>
              </a:rPr>
              <a:t>ı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Yaşanan</a:t>
            </a:r>
            <a:r>
              <a:rPr lang="en-US" dirty="0"/>
              <a:t> </a:t>
            </a:r>
            <a:r>
              <a:rPr lang="en-US" dirty="0" err="1"/>
              <a:t>Yas</a:t>
            </a:r>
            <a:endParaRPr dirty="0">
              <a:latin typeface="+mn-lt"/>
            </a:endParaRPr>
          </a:p>
        </p:txBody>
      </p:sp>
      <p:sp>
        <p:nvSpPr>
          <p:cNvPr id="1183" name="Google Shape;1183;p56"/>
          <p:cNvSpPr txBox="1">
            <a:spLocks noGrp="1"/>
          </p:cNvSpPr>
          <p:nvPr>
            <p:ph type="title" idx="4294967295"/>
          </p:nvPr>
        </p:nvSpPr>
        <p:spPr>
          <a:xfrm>
            <a:off x="1554840" y="2571749"/>
            <a:ext cx="6996195" cy="6872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tr-TR" sz="1800" dirty="0">
                <a:latin typeface="Quicksand"/>
              </a:rPr>
              <a:t>Ergenlerin sosyal medya hesapları ile yaslarını yaşamalarının oldukça normal olduğunun farkında olun.</a:t>
            </a:r>
          </a:p>
        </p:txBody>
      </p:sp>
      <p:sp>
        <p:nvSpPr>
          <p:cNvPr id="1185" name="Google Shape;1185;p56"/>
          <p:cNvSpPr txBox="1">
            <a:spLocks noGrp="1"/>
          </p:cNvSpPr>
          <p:nvPr>
            <p:ph type="title" idx="4294967295"/>
          </p:nvPr>
        </p:nvSpPr>
        <p:spPr>
          <a:xfrm>
            <a:off x="1554839" y="3315513"/>
            <a:ext cx="6875235" cy="7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800" dirty="0" err="1">
                <a:latin typeface="Quicksand"/>
              </a:rPr>
              <a:t>Sosyal</a:t>
            </a:r>
            <a:r>
              <a:rPr lang="en-US" sz="1800" dirty="0">
                <a:latin typeface="Quicksand"/>
              </a:rPr>
              <a:t> </a:t>
            </a:r>
            <a:r>
              <a:rPr lang="en-US" sz="1800" dirty="0" err="1">
                <a:latin typeface="Quicksand"/>
              </a:rPr>
              <a:t>medyanın</a:t>
            </a:r>
            <a:r>
              <a:rPr lang="en-US" sz="1800" dirty="0">
                <a:latin typeface="Quicksand"/>
              </a:rPr>
              <a:t> </a:t>
            </a:r>
            <a:r>
              <a:rPr lang="en-US" sz="1800" dirty="0" err="1">
                <a:latin typeface="Quicksand"/>
              </a:rPr>
              <a:t>yas</a:t>
            </a:r>
            <a:r>
              <a:rPr lang="en-US" sz="1800" dirty="0">
                <a:latin typeface="Quicksand"/>
              </a:rPr>
              <a:t> </a:t>
            </a:r>
            <a:r>
              <a:rPr lang="en-US" sz="1800" dirty="0" err="1">
                <a:latin typeface="Quicksand"/>
              </a:rPr>
              <a:t>sürecinde</a:t>
            </a:r>
            <a:r>
              <a:rPr lang="en-US" sz="1800" dirty="0">
                <a:latin typeface="Quicksand"/>
              </a:rPr>
              <a:t> </a:t>
            </a:r>
            <a:r>
              <a:rPr lang="en-US" sz="1800" dirty="0" err="1">
                <a:latin typeface="Quicksand"/>
              </a:rPr>
              <a:t>olumlu</a:t>
            </a:r>
            <a:r>
              <a:rPr lang="en-US" sz="1800" dirty="0">
                <a:latin typeface="Quicksand"/>
              </a:rPr>
              <a:t> </a:t>
            </a:r>
            <a:r>
              <a:rPr lang="en-US" sz="1800" dirty="0" err="1">
                <a:latin typeface="Quicksand"/>
              </a:rPr>
              <a:t>ve</a:t>
            </a:r>
            <a:r>
              <a:rPr lang="en-US" sz="1800" dirty="0">
                <a:latin typeface="Quicksand"/>
              </a:rPr>
              <a:t> </a:t>
            </a:r>
            <a:r>
              <a:rPr lang="en-US" sz="1800" dirty="0" err="1">
                <a:latin typeface="Quicksand"/>
              </a:rPr>
              <a:t>olumsuz</a:t>
            </a:r>
            <a:r>
              <a:rPr lang="en-US" sz="1800" dirty="0">
                <a:latin typeface="Quicksand"/>
              </a:rPr>
              <a:t> </a:t>
            </a:r>
            <a:r>
              <a:rPr lang="en-US" sz="1800" dirty="0" err="1">
                <a:latin typeface="Quicksand"/>
              </a:rPr>
              <a:t>etkilerinin</a:t>
            </a:r>
            <a:r>
              <a:rPr lang="en-US" sz="1800" dirty="0">
                <a:latin typeface="Quicksand"/>
              </a:rPr>
              <a:t> </a:t>
            </a:r>
            <a:r>
              <a:rPr lang="en-US" sz="1800" dirty="0" err="1">
                <a:latin typeface="Quicksand"/>
              </a:rPr>
              <a:t>olabileceğini</a:t>
            </a:r>
            <a:r>
              <a:rPr lang="en-US" sz="1800" dirty="0">
                <a:latin typeface="Quicksand"/>
              </a:rPr>
              <a:t> </a:t>
            </a:r>
            <a:r>
              <a:rPr lang="en-US" sz="1800" dirty="0" err="1">
                <a:latin typeface="Quicksand"/>
              </a:rPr>
              <a:t>bilin</a:t>
            </a:r>
            <a:r>
              <a:rPr lang="en-US" sz="1800" dirty="0">
                <a:latin typeface="Quicksand"/>
              </a:rPr>
              <a:t>. </a:t>
            </a:r>
          </a:p>
        </p:txBody>
      </p:sp>
      <p:sp>
        <p:nvSpPr>
          <p:cNvPr id="1189" name="Google Shape;1189;p56"/>
          <p:cNvSpPr txBox="1"/>
          <p:nvPr/>
        </p:nvSpPr>
        <p:spPr>
          <a:xfrm>
            <a:off x="773893" y="1435726"/>
            <a:ext cx="6856107" cy="1066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800" dirty="0" err="1">
                <a:solidFill>
                  <a:schemeClr val="dk1"/>
                </a:solidFill>
                <a:latin typeface="Quicksand"/>
                <a:sym typeface="Quicksand"/>
              </a:rPr>
              <a:t>Sosyal</a:t>
            </a:r>
            <a:r>
              <a:rPr lang="en-US" sz="1800" dirty="0">
                <a:solidFill>
                  <a:schemeClr val="dk1"/>
                </a:solidFill>
                <a:latin typeface="Quicksand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Quicksand"/>
                <a:sym typeface="Quicksand"/>
              </a:rPr>
              <a:t>medyanın</a:t>
            </a:r>
            <a:r>
              <a:rPr lang="en-US" sz="1800" dirty="0">
                <a:solidFill>
                  <a:schemeClr val="dk1"/>
                </a:solidFill>
                <a:latin typeface="Quicksand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Quicksand"/>
                <a:sym typeface="Quicksand"/>
              </a:rPr>
              <a:t>yas</a:t>
            </a:r>
            <a:r>
              <a:rPr lang="en-US" sz="1800" dirty="0">
                <a:solidFill>
                  <a:schemeClr val="dk1"/>
                </a:solidFill>
                <a:latin typeface="Quicksand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Quicksand"/>
                <a:sym typeface="Quicksand"/>
              </a:rPr>
              <a:t>sürecinde</a:t>
            </a:r>
            <a:r>
              <a:rPr lang="en-US" sz="1800" dirty="0">
                <a:solidFill>
                  <a:schemeClr val="dk1"/>
                </a:solidFill>
                <a:latin typeface="Quicksand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Quicksand"/>
                <a:sym typeface="Quicksand"/>
              </a:rPr>
              <a:t>bazı</a:t>
            </a:r>
            <a:r>
              <a:rPr lang="en-US" sz="1800" dirty="0">
                <a:solidFill>
                  <a:schemeClr val="dk1"/>
                </a:solidFill>
                <a:latin typeface="Quicksand"/>
                <a:sym typeface="Quicksand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Quicksand"/>
                <a:sym typeface="Quicksand"/>
              </a:rPr>
              <a:t>riskleri</a:t>
            </a:r>
            <a:r>
              <a:rPr lang="en-US" sz="1800" dirty="0">
                <a:solidFill>
                  <a:schemeClr val="dk1"/>
                </a:solidFill>
                <a:latin typeface="Quicksand"/>
                <a:sym typeface="Quicksand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Quicksand"/>
                <a:sym typeface="Quicksand"/>
              </a:rPr>
              <a:t>bulunmaktadır</a:t>
            </a:r>
            <a:r>
              <a:rPr lang="en-US" sz="1800" dirty="0">
                <a:solidFill>
                  <a:schemeClr val="dk1"/>
                </a:solidFill>
                <a:latin typeface="Quicksand"/>
                <a:sym typeface="Quicksand"/>
              </a:rPr>
              <a:t>.</a:t>
            </a:r>
          </a:p>
        </p:txBody>
      </p:sp>
      <p:sp>
        <p:nvSpPr>
          <p:cNvPr id="1191" name="Google Shape;1191;p56"/>
          <p:cNvSpPr/>
          <p:nvPr/>
        </p:nvSpPr>
        <p:spPr>
          <a:xfrm rot="10800000">
            <a:off x="1264607" y="2743047"/>
            <a:ext cx="319500" cy="141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56"/>
          <p:cNvSpPr/>
          <p:nvPr/>
        </p:nvSpPr>
        <p:spPr>
          <a:xfrm rot="10800000">
            <a:off x="1264607" y="3486811"/>
            <a:ext cx="319500" cy="141000"/>
          </a:xfrm>
          <a:prstGeom prst="roundRect">
            <a:avLst>
              <a:gd name="adj" fmla="val 50000"/>
            </a:avLst>
          </a:prstGeom>
          <a:solidFill>
            <a:srgbClr val="E66A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34;p35">
            <a:extLst>
              <a:ext uri="{FF2B5EF4-FFF2-40B4-BE49-F238E27FC236}">
                <a16:creationId xmlns:a16="http://schemas.microsoft.com/office/drawing/2014/main" id="{45D14EEA-D556-D645-8508-176028C17CE5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/ 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BÖLÜM III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7EC168-0E9C-5B40-AFF3-716F7A7EEDD0}"/>
              </a:ext>
            </a:extLst>
          </p:cNvPr>
          <p:cNvSpPr/>
          <p:nvPr/>
        </p:nvSpPr>
        <p:spPr>
          <a:xfrm>
            <a:off x="1841686" y="4774794"/>
            <a:ext cx="31133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r">
              <a:buNone/>
            </a:pPr>
            <a:r>
              <a:rPr lang="en-US" sz="1000" dirty="0">
                <a:solidFill>
                  <a:schemeClr val="dk1"/>
                </a:solidFill>
                <a:latin typeface="Quicksand"/>
                <a:sym typeface="Tenor Sans"/>
              </a:rPr>
              <a:t>(</a:t>
            </a:r>
            <a:r>
              <a:rPr lang="en-US" sz="1000" dirty="0" err="1">
                <a:solidFill>
                  <a:schemeClr val="dk1"/>
                </a:solidFill>
                <a:latin typeface="Quicksand"/>
                <a:sym typeface="Tenor Sans"/>
              </a:rPr>
              <a:t>Kasket</a:t>
            </a:r>
            <a:r>
              <a:rPr lang="en-US" sz="1000" dirty="0">
                <a:solidFill>
                  <a:schemeClr val="dk1"/>
                </a:solidFill>
                <a:latin typeface="Quicksand"/>
                <a:sym typeface="Tenor Sans"/>
              </a:rPr>
              <a:t>, 2012; Malone, 2016; Moyer </a:t>
            </a:r>
            <a:r>
              <a:rPr lang="en-US" sz="1000" dirty="0" err="1">
                <a:solidFill>
                  <a:schemeClr val="dk1"/>
                </a:solidFill>
                <a:latin typeface="Quicksand"/>
                <a:sym typeface="Tenor Sans"/>
              </a:rPr>
              <a:t>ve</a:t>
            </a:r>
            <a:r>
              <a:rPr lang="en-US" sz="1000" dirty="0">
                <a:solidFill>
                  <a:schemeClr val="dk1"/>
                </a:solidFill>
                <a:latin typeface="Quicksand"/>
                <a:sym typeface="Tenor Sans"/>
              </a:rPr>
              <a:t> </a:t>
            </a:r>
            <a:r>
              <a:rPr lang="en-US" sz="1000" dirty="0" err="1">
                <a:solidFill>
                  <a:schemeClr val="dk1"/>
                </a:solidFill>
                <a:latin typeface="Quicksand"/>
                <a:sym typeface="Tenor Sans"/>
              </a:rPr>
              <a:t>Enck</a:t>
            </a:r>
            <a:r>
              <a:rPr lang="en-US" sz="1000" dirty="0">
                <a:solidFill>
                  <a:schemeClr val="dk1"/>
                </a:solidFill>
                <a:latin typeface="Quicksand"/>
                <a:sym typeface="Tenor Sans"/>
              </a:rPr>
              <a:t>, 2020)</a:t>
            </a:r>
            <a:endParaRPr lang="tr-TR" sz="1000" dirty="0">
              <a:solidFill>
                <a:schemeClr val="dk1"/>
              </a:solidFill>
              <a:latin typeface="Quicksand"/>
              <a:sym typeface="Tenor Sans"/>
            </a:endParaRPr>
          </a:p>
        </p:txBody>
      </p:sp>
    </p:spTree>
    <p:extLst>
      <p:ext uri="{BB962C8B-B14F-4D97-AF65-F5344CB8AC3E}">
        <p14:creationId xmlns:p14="http://schemas.microsoft.com/office/powerpoint/2010/main" val="19034670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16" name="Google Shape;1916;p65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7" name="Google Shape;1917;p65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8" name="Google Shape;1918;p65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65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65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921" name="Google Shape;1921;p65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1924" name="Google Shape;1924;p6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73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KAYNAKÇA</a:t>
            </a:r>
            <a:endParaRPr dirty="0"/>
          </a:p>
        </p:txBody>
      </p:sp>
      <p:sp>
        <p:nvSpPr>
          <p:cNvPr id="1925" name="Google Shape;1925;p65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/>
          </a:p>
          <a:p>
            <a:r>
              <a:rPr lang="x-none" sz="1400" dirty="0"/>
              <a:t>Apaydın, S. (2017). </a:t>
            </a:r>
            <a:r>
              <a:rPr lang="x-none" sz="1400" i="1" dirty="0"/>
              <a:t>Kayıp ve yas</a:t>
            </a:r>
            <a:r>
              <a:rPr lang="x-none" sz="1400" dirty="0"/>
              <a:t>. Ö. Erdur-Baker &amp; İ. Aksöz-Efe (Ed.), Yas danışmanlığı içinde (ss. 1-50). Anı Yayıncılık.</a:t>
            </a:r>
          </a:p>
          <a:p>
            <a:r>
              <a:rPr lang="x-none" sz="1400" dirty="0"/>
              <a:t>Freeman, S. (2005). </a:t>
            </a:r>
            <a:r>
              <a:rPr lang="x-none" sz="1400" i="1" dirty="0"/>
              <a:t>Grief and loss: Understanding the journey</a:t>
            </a:r>
            <a:r>
              <a:rPr lang="x-none" sz="1400" dirty="0"/>
              <a:t>. California: Thomson.</a:t>
            </a:r>
          </a:p>
          <a:p>
            <a:r>
              <a:rPr lang="x-none" sz="1400" dirty="0"/>
              <a:t>Hay, L. L., &amp; Kessler, D. (2015). </a:t>
            </a:r>
            <a:r>
              <a:rPr lang="x-none" sz="1400" i="1" dirty="0"/>
              <a:t>You Can Heal Your Heart: Finding Peace After a Breakup, Divorce, Or Death</a:t>
            </a:r>
            <a:r>
              <a:rPr lang="x-none" sz="1400" dirty="0"/>
              <a:t>. Hay House.</a:t>
            </a:r>
          </a:p>
          <a:p>
            <a:r>
              <a:rPr lang="en-US" sz="1400" dirty="0" err="1"/>
              <a:t>Kasket</a:t>
            </a:r>
            <a:r>
              <a:rPr lang="en-US" sz="1400" dirty="0"/>
              <a:t>, E. (2012). Continuing bonds in the age of social networking: Facebook as a modern-day medium. </a:t>
            </a:r>
            <a:r>
              <a:rPr lang="en-US" sz="1400" i="1" dirty="0"/>
              <a:t>Bereavement Care</a:t>
            </a:r>
            <a:r>
              <a:rPr lang="en-US" sz="1400" dirty="0"/>
              <a:t>, </a:t>
            </a:r>
            <a:r>
              <a:rPr lang="en-US" sz="1400" i="1" dirty="0"/>
              <a:t>31</a:t>
            </a:r>
            <a:r>
              <a:rPr lang="en-US" sz="1400" dirty="0"/>
              <a:t>(2), 62-69. https://doi.org/10.1080/02682621.2012.710493</a:t>
            </a:r>
          </a:p>
          <a:p>
            <a:r>
              <a:rPr lang="en-US" sz="1400" dirty="0"/>
              <a:t>Moyer, L. M., &amp; </a:t>
            </a:r>
            <a:r>
              <a:rPr lang="en-US" sz="1400" dirty="0" err="1"/>
              <a:t>Enck</a:t>
            </a:r>
            <a:r>
              <a:rPr lang="en-US" sz="1400" dirty="0"/>
              <a:t>, S. (2020). Is my grief too public for you? The digitalization of grief on Facebook™. </a:t>
            </a:r>
            <a:r>
              <a:rPr lang="en-US" sz="1400" i="1" dirty="0"/>
              <a:t>Death studies</a:t>
            </a:r>
            <a:r>
              <a:rPr lang="en-US" sz="1400" dirty="0"/>
              <a:t>, </a:t>
            </a:r>
            <a:r>
              <a:rPr lang="en-US" sz="1400" i="1" dirty="0"/>
              <a:t>44</a:t>
            </a:r>
            <a:r>
              <a:rPr lang="en-US" sz="1400" dirty="0"/>
              <a:t>(2), 89-97. https://doi.org/10.1080/07481187.2018.1522388</a:t>
            </a:r>
          </a:p>
          <a:p>
            <a:r>
              <a:rPr lang="en-US" sz="1400" dirty="0"/>
              <a:t>Malone, P. A. (2016). </a:t>
            </a:r>
            <a:r>
              <a:rPr lang="en-US" sz="1400" i="1" dirty="0"/>
              <a:t>Counseling adolescents through loss, grief, and trauma</a:t>
            </a:r>
            <a:r>
              <a:rPr lang="en-US" sz="1400" dirty="0"/>
              <a:t>. New York, NY: Routledge.</a:t>
            </a:r>
          </a:p>
          <a:p>
            <a:r>
              <a:rPr lang="x-none" sz="1400" dirty="0"/>
              <a:t>Worden, J. W. (2018). </a:t>
            </a:r>
            <a:r>
              <a:rPr lang="x-none" sz="1400" i="1" dirty="0"/>
              <a:t>Grief counseling and grief therapy: A handbook for the mental health practitioner</a:t>
            </a:r>
            <a:r>
              <a:rPr lang="x-none" sz="1400" dirty="0"/>
              <a:t> (5th ed.). Springer Publishing Company. doi:10.1891/9780826134752</a:t>
            </a:r>
          </a:p>
        </p:txBody>
      </p:sp>
      <p:sp>
        <p:nvSpPr>
          <p:cNvPr id="12" name="Google Shape;234;p35">
            <a:extLst>
              <a:ext uri="{FF2B5EF4-FFF2-40B4-BE49-F238E27FC236}">
                <a16:creationId xmlns:a16="http://schemas.microsoft.com/office/drawing/2014/main" id="{4AB2ACD1-1507-ED47-8677-C615A7D7140E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GİRİŞ / 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/ BÖLÜM III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KAYNAKÇA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38B371-825C-E948-9805-6FC3E9163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3" name="Google Shape;951;p48">
            <a:extLst>
              <a:ext uri="{FF2B5EF4-FFF2-40B4-BE49-F238E27FC236}">
                <a16:creationId xmlns:a16="http://schemas.microsoft.com/office/drawing/2014/main" id="{3238EB11-CAA9-5C41-A664-08F425FD3770}"/>
              </a:ext>
            </a:extLst>
          </p:cNvPr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" name="Google Shape;950;p48">
            <a:extLst>
              <a:ext uri="{FF2B5EF4-FFF2-40B4-BE49-F238E27FC236}">
                <a16:creationId xmlns:a16="http://schemas.microsoft.com/office/drawing/2014/main" id="{C28778C6-838C-A04E-82D7-A233CCADE80C}"/>
              </a:ext>
            </a:extLst>
          </p:cNvPr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" name="Google Shape;946;p48">
            <a:extLst>
              <a:ext uri="{FF2B5EF4-FFF2-40B4-BE49-F238E27FC236}">
                <a16:creationId xmlns:a16="http://schemas.microsoft.com/office/drawing/2014/main" id="{D55656BB-67CC-5647-B194-31D1DBE2F51C}"/>
              </a:ext>
            </a:extLst>
          </p:cNvPr>
          <p:cNvGrpSpPr/>
          <p:nvPr/>
        </p:nvGrpSpPr>
        <p:grpSpPr>
          <a:xfrm>
            <a:off x="720000" y="1799625"/>
            <a:ext cx="4417125" cy="1275325"/>
            <a:chOff x="720000" y="1799625"/>
            <a:chExt cx="4417125" cy="1275325"/>
          </a:xfrm>
        </p:grpSpPr>
        <p:sp>
          <p:nvSpPr>
            <p:cNvPr id="6" name="Google Shape;947;p48">
              <a:extLst>
                <a:ext uri="{FF2B5EF4-FFF2-40B4-BE49-F238E27FC236}">
                  <a16:creationId xmlns:a16="http://schemas.microsoft.com/office/drawing/2014/main" id="{06261723-04C3-C34E-98E8-1B50F1C5DE01}"/>
                </a:ext>
              </a:extLst>
            </p:cNvPr>
            <p:cNvSpPr/>
            <p:nvPr/>
          </p:nvSpPr>
          <p:spPr>
            <a:xfrm>
              <a:off x="929025" y="1888750"/>
              <a:ext cx="4208100" cy="11862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48;p48">
              <a:extLst>
                <a:ext uri="{FF2B5EF4-FFF2-40B4-BE49-F238E27FC236}">
                  <a16:creationId xmlns:a16="http://schemas.microsoft.com/office/drawing/2014/main" id="{EAD46053-C682-CB4F-86F7-82FD532024C7}"/>
                </a:ext>
              </a:extLst>
            </p:cNvPr>
            <p:cNvSpPr/>
            <p:nvPr/>
          </p:nvSpPr>
          <p:spPr>
            <a:xfrm>
              <a:off x="720000" y="1799625"/>
              <a:ext cx="4208100" cy="11862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949;p48">
            <a:extLst>
              <a:ext uri="{FF2B5EF4-FFF2-40B4-BE49-F238E27FC236}">
                <a16:creationId xmlns:a16="http://schemas.microsoft.com/office/drawing/2014/main" id="{7E0EA1B7-DD58-A94B-955A-EAF16429A15F}"/>
              </a:ext>
            </a:extLst>
          </p:cNvPr>
          <p:cNvSpPr txBox="1">
            <a:spLocks/>
          </p:cNvSpPr>
          <p:nvPr/>
        </p:nvSpPr>
        <p:spPr>
          <a:xfrm>
            <a:off x="1149150" y="2179300"/>
            <a:ext cx="34407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enor Sans"/>
              <a:buNone/>
              <a:defRPr sz="18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 sz="1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D</a:t>
            </a:r>
            <a:r>
              <a:rPr lang="tr-TR" dirty="0" smtClean="0">
                <a:solidFill>
                  <a:schemeClr val="bg1"/>
                </a:solidFill>
                <a:latin typeface="+mj-lt"/>
              </a:rPr>
              <a:t>İ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NLEDİĞİNİZ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İÇİN TEŞEKKÜR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EDERİZ</a:t>
            </a:r>
            <a:r>
              <a:rPr lang="tr-TR" smtClean="0">
                <a:solidFill>
                  <a:schemeClr val="bg1"/>
                </a:solidFill>
                <a:latin typeface="+mj-lt"/>
              </a:rPr>
              <a:t>.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6594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8"/>
          <p:cNvSpPr txBox="1">
            <a:spLocks noGrp="1"/>
          </p:cNvSpPr>
          <p:nvPr>
            <p:ph type="subTitle" idx="1"/>
          </p:nvPr>
        </p:nvSpPr>
        <p:spPr>
          <a:xfrm>
            <a:off x="1915500" y="1479249"/>
            <a:ext cx="5313000" cy="31498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tr-TR" dirty="0"/>
              <a:t>Bir ölüm aile sisteminin dengesini değiştirir, genellikle işlevselliğini bozar ve mevcut duygusal ve fiziksel kaynakları etkiler. </a:t>
            </a:r>
          </a:p>
        </p:txBody>
      </p:sp>
      <p:cxnSp>
        <p:nvCxnSpPr>
          <p:cNvPr id="366" name="Google Shape;366;p38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7" name="Google Shape;367;p38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8" name="Google Shape;368;p38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8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8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71" name="Google Shape;371;p38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73" name="Google Shape;373;p38"/>
          <p:cNvSpPr txBox="1"/>
          <p:nvPr/>
        </p:nvSpPr>
        <p:spPr>
          <a:xfrm>
            <a:off x="4355100" y="715550"/>
            <a:ext cx="4338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11" name="Google Shape;234;p35">
            <a:extLst>
              <a:ext uri="{FF2B5EF4-FFF2-40B4-BE49-F238E27FC236}">
                <a16:creationId xmlns:a16="http://schemas.microsoft.com/office/drawing/2014/main" id="{B98E3061-08B5-834C-BF08-E3CB106F6C60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GİRİŞ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 / 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BÖLÜM III 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" name="Google Shape;363;p38">
            <a:extLst>
              <a:ext uri="{FF2B5EF4-FFF2-40B4-BE49-F238E27FC236}">
                <a16:creationId xmlns:a16="http://schemas.microsoft.com/office/drawing/2014/main" id="{C49B0785-9C65-C44C-B8A4-5326E5815350}"/>
              </a:ext>
            </a:extLst>
          </p:cNvPr>
          <p:cNvSpPr/>
          <p:nvPr/>
        </p:nvSpPr>
        <p:spPr>
          <a:xfrm rot="10800000">
            <a:off x="3038400" y="4117225"/>
            <a:ext cx="3067200" cy="448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64;p38">
            <a:extLst>
              <a:ext uri="{FF2B5EF4-FFF2-40B4-BE49-F238E27FC236}">
                <a16:creationId xmlns:a16="http://schemas.microsoft.com/office/drawing/2014/main" id="{1005AFAB-13E2-3F44-8FF5-5D8AB9EAE8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24250" y="4117225"/>
            <a:ext cx="2695500" cy="7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— </a:t>
            </a:r>
            <a:r>
              <a:rPr lang="tr-TR" dirty="0" err="1"/>
              <a:t>Gross</a:t>
            </a:r>
            <a:r>
              <a:rPr lang="tr-TR" dirty="0"/>
              <a:t>, 2020, s. 54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3565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9" name="Google Shape;239;p36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0" name="Google Shape;240;p36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2" name="Google Shape;242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73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tr-TR" sz="2400" dirty="0"/>
              <a:t>Kay</a:t>
            </a:r>
            <a:r>
              <a:rPr lang="tr-TR" sz="2400" dirty="0">
                <a:latin typeface="+mj-lt"/>
                <a:ea typeface="Baskerville" panose="02020502070401020303" pitchFamily="18" charset="0"/>
              </a:rPr>
              <a:t>ı</a:t>
            </a:r>
            <a:r>
              <a:rPr lang="tr-TR" sz="2400" dirty="0"/>
              <a:t>p ve Yas Sürecinde Ailenin Rolü</a:t>
            </a:r>
          </a:p>
        </p:txBody>
      </p:sp>
      <p:sp>
        <p:nvSpPr>
          <p:cNvPr id="243" name="Google Shape;243;p36"/>
          <p:cNvSpPr txBox="1">
            <a:spLocks noGrp="1"/>
          </p:cNvSpPr>
          <p:nvPr>
            <p:ph type="subTitle" idx="1"/>
          </p:nvPr>
        </p:nvSpPr>
        <p:spPr>
          <a:xfrm>
            <a:off x="720000" y="1417800"/>
            <a:ext cx="7922396" cy="1151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>
              <a:buFont typeface="Arial" panose="020B0604020202020204" pitchFamily="34" charset="0"/>
              <a:buChar char="•"/>
            </a:pPr>
            <a:r>
              <a:rPr lang="tr-TR" sz="2000" dirty="0"/>
              <a:t>Aile içinde yaşanan kayıplar ailenin bütününü etkiler. </a:t>
            </a:r>
          </a:p>
          <a:p>
            <a:pPr marL="342900" lvl="0">
              <a:buFont typeface="Arial" panose="020B0604020202020204" pitchFamily="34" charset="0"/>
              <a:buChar char="•"/>
            </a:pPr>
            <a:r>
              <a:rPr lang="tr-TR" sz="2000" dirty="0"/>
              <a:t>Aileler yaşadıklarını anlamlandırmakta ve çocuklarına gerekli özeni gösterme konusunda güçlük yaşayabilirler.</a:t>
            </a:r>
          </a:p>
          <a:p>
            <a:pPr marL="342900" lvl="0">
              <a:buFont typeface="Arial" panose="020B0604020202020204" pitchFamily="34" charset="0"/>
              <a:buChar char="•"/>
            </a:pPr>
            <a:endParaRPr lang="tr-TR" sz="2000" dirty="0"/>
          </a:p>
        </p:txBody>
      </p:sp>
      <p:sp>
        <p:nvSpPr>
          <p:cNvPr id="279" name="Google Shape;279;p36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6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6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82" name="Google Shape;282;p36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48" name="Google Shape;234;p35">
            <a:extLst>
              <a:ext uri="{FF2B5EF4-FFF2-40B4-BE49-F238E27FC236}">
                <a16:creationId xmlns:a16="http://schemas.microsoft.com/office/drawing/2014/main" id="{60E4BBF8-0F4C-1F47-9B23-C6AFD2390E6D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u="sng" dirty="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rPr>
              <a:t>GİRİŞ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 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96" y="2762564"/>
            <a:ext cx="4836368" cy="22802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9" name="Google Shape;239;p36"/>
          <p:cNvCxnSpPr/>
          <p:nvPr/>
        </p:nvCxnSpPr>
        <p:spPr>
          <a:xfrm>
            <a:off x="628650" y="1871801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0" name="Google Shape;240;p36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2" name="Google Shape;242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73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tr-TR" sz="2400" dirty="0"/>
              <a:t>Kay</a:t>
            </a:r>
            <a:r>
              <a:rPr lang="tr-TR" sz="2400" dirty="0">
                <a:latin typeface="+mj-lt"/>
                <a:ea typeface="Baskerville" panose="02020502070401020303" pitchFamily="18" charset="0"/>
              </a:rPr>
              <a:t>ı</a:t>
            </a:r>
            <a:r>
              <a:rPr lang="tr-TR" sz="2400" dirty="0"/>
              <a:t>p ve Yas Sürecinde Ailenin Rolü</a:t>
            </a:r>
          </a:p>
        </p:txBody>
      </p:sp>
      <p:sp>
        <p:nvSpPr>
          <p:cNvPr id="243" name="Google Shape;243;p36"/>
          <p:cNvSpPr txBox="1">
            <a:spLocks noGrp="1"/>
          </p:cNvSpPr>
          <p:nvPr>
            <p:ph type="subTitle" idx="1"/>
          </p:nvPr>
        </p:nvSpPr>
        <p:spPr>
          <a:xfrm>
            <a:off x="720000" y="1711049"/>
            <a:ext cx="4457480" cy="27896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 err="1"/>
              <a:t>Kayıp</a:t>
            </a:r>
            <a:r>
              <a:rPr lang="en-US" sz="1800" dirty="0"/>
              <a:t> </a:t>
            </a:r>
            <a:r>
              <a:rPr lang="en-US" sz="1800" dirty="0" err="1"/>
              <a:t>ve</a:t>
            </a:r>
            <a:r>
              <a:rPr lang="en-US" sz="1800" dirty="0"/>
              <a:t> </a:t>
            </a:r>
            <a:r>
              <a:rPr lang="en-US" sz="1800" dirty="0" err="1"/>
              <a:t>yas</a:t>
            </a:r>
            <a:r>
              <a:rPr lang="en-US" sz="1800" dirty="0"/>
              <a:t> </a:t>
            </a:r>
            <a:r>
              <a:rPr lang="en-US" sz="1800" dirty="0" err="1"/>
              <a:t>konusunda</a:t>
            </a:r>
            <a:r>
              <a:rPr lang="en-US" sz="1800" dirty="0"/>
              <a:t> </a:t>
            </a:r>
            <a:r>
              <a:rPr lang="en-US" sz="1800" dirty="0" err="1"/>
              <a:t>bilgi</a:t>
            </a:r>
            <a:r>
              <a:rPr lang="en-US" sz="1800" dirty="0"/>
              <a:t> </a:t>
            </a:r>
            <a:r>
              <a:rPr lang="en-US" sz="1800" dirty="0" err="1"/>
              <a:t>sahibi</a:t>
            </a:r>
            <a:r>
              <a:rPr lang="en-US" sz="1800" dirty="0"/>
              <a:t> </a:t>
            </a:r>
            <a:r>
              <a:rPr lang="en-US" sz="1800" dirty="0" err="1"/>
              <a:t>olmak</a:t>
            </a:r>
            <a:r>
              <a:rPr lang="en-US" sz="1800" dirty="0"/>
              <a:t> </a:t>
            </a:r>
            <a:r>
              <a:rPr lang="en-US" sz="1800" dirty="0" err="1"/>
              <a:t>ise</a:t>
            </a:r>
            <a:r>
              <a:rPr lang="en-US" sz="1800" dirty="0"/>
              <a:t> </a:t>
            </a:r>
            <a:r>
              <a:rPr lang="en-US" sz="1800" dirty="0" err="1"/>
              <a:t>ailelerin</a:t>
            </a:r>
            <a:r>
              <a:rPr lang="en-US" sz="1800" dirty="0"/>
              <a:t> hem </a:t>
            </a:r>
            <a:r>
              <a:rPr lang="en-US" sz="1800" dirty="0" err="1"/>
              <a:t>kendi</a:t>
            </a:r>
            <a:r>
              <a:rPr lang="en-US" sz="1800" dirty="0"/>
              <a:t> </a:t>
            </a:r>
            <a:r>
              <a:rPr lang="en-US" sz="1800" dirty="0" err="1"/>
              <a:t>yas</a:t>
            </a:r>
            <a:r>
              <a:rPr lang="en-US" sz="1800" dirty="0"/>
              <a:t> </a:t>
            </a:r>
            <a:r>
              <a:rPr lang="en-US" sz="1800" dirty="0" err="1"/>
              <a:t>süreçlerini</a:t>
            </a:r>
            <a:r>
              <a:rPr lang="en-US" sz="1800" dirty="0"/>
              <a:t> hem de </a:t>
            </a:r>
            <a:r>
              <a:rPr lang="en-US" sz="1800" dirty="0" err="1"/>
              <a:t>çocuklarının</a:t>
            </a:r>
            <a:r>
              <a:rPr lang="en-US" sz="1800" dirty="0"/>
              <a:t> </a:t>
            </a:r>
            <a:r>
              <a:rPr lang="en-US" sz="1800" dirty="0" err="1"/>
              <a:t>yaşadıkları</a:t>
            </a:r>
            <a:r>
              <a:rPr lang="en-US" sz="1800" dirty="0"/>
              <a:t> </a:t>
            </a:r>
            <a:r>
              <a:rPr lang="en-US" sz="1800" dirty="0" err="1"/>
              <a:t>yas</a:t>
            </a:r>
            <a:r>
              <a:rPr lang="en-US" sz="1800" dirty="0"/>
              <a:t> </a:t>
            </a:r>
            <a:r>
              <a:rPr lang="en-US" sz="1800" dirty="0" err="1"/>
              <a:t>sürecini</a:t>
            </a:r>
            <a:r>
              <a:rPr lang="en-US" sz="1800" dirty="0"/>
              <a:t> </a:t>
            </a:r>
            <a:r>
              <a:rPr lang="en-US" sz="1800" dirty="0" err="1"/>
              <a:t>kolaylaştırmaya</a:t>
            </a:r>
            <a:r>
              <a:rPr lang="en-US" sz="1800" dirty="0"/>
              <a:t> </a:t>
            </a:r>
            <a:r>
              <a:rPr lang="en-US" sz="1800" dirty="0" err="1"/>
              <a:t>yardımcı</a:t>
            </a:r>
            <a:r>
              <a:rPr lang="en-US" sz="1800" dirty="0"/>
              <a:t> </a:t>
            </a:r>
            <a:r>
              <a:rPr lang="en-US" sz="1800" dirty="0" err="1"/>
              <a:t>olur</a:t>
            </a:r>
            <a:r>
              <a:rPr lang="en-US" sz="18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err="1"/>
              <a:t>Çocuklar</a:t>
            </a:r>
            <a:r>
              <a:rPr lang="en-US" sz="1800" dirty="0"/>
              <a:t>, </a:t>
            </a:r>
            <a:r>
              <a:rPr lang="en-US" sz="1800" dirty="0" err="1"/>
              <a:t>ebeveynlerinin</a:t>
            </a:r>
            <a:r>
              <a:rPr lang="en-US" sz="1800" dirty="0"/>
              <a:t> </a:t>
            </a:r>
            <a:r>
              <a:rPr lang="en-US" sz="1800" dirty="0" err="1"/>
              <a:t>kayıplara</a:t>
            </a:r>
            <a:r>
              <a:rPr lang="en-US" sz="1800" dirty="0"/>
              <a:t> </a:t>
            </a:r>
            <a:r>
              <a:rPr lang="en-US" sz="1800" dirty="0" err="1"/>
              <a:t>nasıl</a:t>
            </a:r>
            <a:r>
              <a:rPr lang="en-US" sz="1800" dirty="0"/>
              <a:t> </a:t>
            </a:r>
            <a:r>
              <a:rPr lang="en-US" sz="1800" dirty="0" err="1"/>
              <a:t>tepkiler</a:t>
            </a:r>
            <a:r>
              <a:rPr lang="en-US" sz="1800" dirty="0"/>
              <a:t> </a:t>
            </a:r>
            <a:r>
              <a:rPr lang="en-US" sz="1800" dirty="0" err="1"/>
              <a:t>verdiklerini</a:t>
            </a:r>
            <a:r>
              <a:rPr lang="en-US" sz="1800" dirty="0"/>
              <a:t> </a:t>
            </a:r>
            <a:r>
              <a:rPr lang="en-US" sz="1800" dirty="0" err="1"/>
              <a:t>gözlemler</a:t>
            </a:r>
            <a:r>
              <a:rPr lang="en-US" sz="1800" dirty="0"/>
              <a:t> </a:t>
            </a:r>
            <a:r>
              <a:rPr lang="en-US" sz="1800" dirty="0" err="1"/>
              <a:t>ve</a:t>
            </a:r>
            <a:r>
              <a:rPr lang="en-US" sz="1800" dirty="0"/>
              <a:t> </a:t>
            </a:r>
            <a:r>
              <a:rPr lang="en-US" sz="1800" dirty="0" err="1"/>
              <a:t>örnek</a:t>
            </a:r>
            <a:r>
              <a:rPr lang="en-US" sz="1800" dirty="0"/>
              <a:t> </a:t>
            </a:r>
            <a:r>
              <a:rPr lang="en-US" sz="1800" dirty="0" err="1"/>
              <a:t>alırlar</a:t>
            </a:r>
            <a:r>
              <a:rPr lang="en-US" sz="18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279" name="Google Shape;279;p36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6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6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82" name="Google Shape;282;p36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48" name="Google Shape;234;p35">
            <a:extLst>
              <a:ext uri="{FF2B5EF4-FFF2-40B4-BE49-F238E27FC236}">
                <a16:creationId xmlns:a16="http://schemas.microsoft.com/office/drawing/2014/main" id="{60E4BBF8-0F4C-1F47-9B23-C6AFD2390E6D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u="sng" dirty="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rPr>
              <a:t>GİRİŞ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 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" name="Oval 1"/>
          <p:cNvSpPr/>
          <p:nvPr/>
        </p:nvSpPr>
        <p:spPr>
          <a:xfrm>
            <a:off x="5482994" y="1711049"/>
            <a:ext cx="2904931" cy="2904931"/>
          </a:xfrm>
          <a:prstGeom prst="ellipse">
            <a:avLst/>
          </a:prstGeom>
          <a:blipFill>
            <a:blip r:embed="rId3"/>
            <a:srcRect/>
            <a:stretch>
              <a:fillRect l="-26835" r="-2683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0417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8"/>
          <p:cNvSpPr txBox="1">
            <a:spLocks noGrp="1"/>
          </p:cNvSpPr>
          <p:nvPr>
            <p:ph type="subTitle" idx="1"/>
          </p:nvPr>
        </p:nvSpPr>
        <p:spPr>
          <a:xfrm>
            <a:off x="1915500" y="1479249"/>
            <a:ext cx="5313000" cy="31498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tr-TR" dirty="0"/>
              <a:t>Çocuklar büyüklerinin sözünü dinlemede iyi olmasalar da onları taklit etme konusunda hiçbir zaman başarısız olmazlar. </a:t>
            </a:r>
          </a:p>
        </p:txBody>
      </p:sp>
      <p:cxnSp>
        <p:nvCxnSpPr>
          <p:cNvPr id="366" name="Google Shape;366;p38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7" name="Google Shape;367;p38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8" name="Google Shape;368;p38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8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8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71" name="Google Shape;371;p38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373" name="Google Shape;373;p38"/>
          <p:cNvSpPr txBox="1"/>
          <p:nvPr/>
        </p:nvSpPr>
        <p:spPr>
          <a:xfrm>
            <a:off x="4355100" y="715550"/>
            <a:ext cx="4338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 dirty="0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11" name="Google Shape;234;p35">
            <a:extLst>
              <a:ext uri="{FF2B5EF4-FFF2-40B4-BE49-F238E27FC236}">
                <a16:creationId xmlns:a16="http://schemas.microsoft.com/office/drawing/2014/main" id="{B98E3061-08B5-834C-BF08-E3CB106F6C60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u="sng" dirty="0">
                <a:solidFill>
                  <a:schemeClr val="accent2"/>
                </a:solidFill>
                <a:latin typeface="Quicksand"/>
                <a:sym typeface="Quicksand"/>
              </a:rPr>
              <a:t>GİRİŞ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 / 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sym typeface="Quicksand"/>
              </a:rPr>
              <a:t>BÖLÜM III 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" name="Google Shape;363;p38">
            <a:extLst>
              <a:ext uri="{FF2B5EF4-FFF2-40B4-BE49-F238E27FC236}">
                <a16:creationId xmlns:a16="http://schemas.microsoft.com/office/drawing/2014/main" id="{C49B0785-9C65-C44C-B8A4-5326E5815350}"/>
              </a:ext>
            </a:extLst>
          </p:cNvPr>
          <p:cNvSpPr/>
          <p:nvPr/>
        </p:nvSpPr>
        <p:spPr>
          <a:xfrm rot="10800000">
            <a:off x="3038400" y="4117225"/>
            <a:ext cx="3067200" cy="448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64;p38">
            <a:extLst>
              <a:ext uri="{FF2B5EF4-FFF2-40B4-BE49-F238E27FC236}">
                <a16:creationId xmlns:a16="http://schemas.microsoft.com/office/drawing/2014/main" id="{1005AFAB-13E2-3F44-8FF5-5D8AB9EAE8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24250" y="4117225"/>
            <a:ext cx="2695500" cy="7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— </a:t>
            </a:r>
            <a:r>
              <a:rPr lang="tr-TR" dirty="0"/>
              <a:t>James </a:t>
            </a:r>
            <a:r>
              <a:rPr lang="tr-TR" dirty="0" err="1"/>
              <a:t>Baldwin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0809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2" name="Google Shape;752;p44"/>
          <p:cNvCxnSpPr/>
          <p:nvPr/>
        </p:nvCxnSpPr>
        <p:spPr>
          <a:xfrm>
            <a:off x="62150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3" name="Google Shape;753;p44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5" name="Google Shape;755;p44"/>
          <p:cNvSpPr txBox="1">
            <a:spLocks noGrp="1"/>
          </p:cNvSpPr>
          <p:nvPr>
            <p:ph type="title"/>
          </p:nvPr>
        </p:nvSpPr>
        <p:spPr>
          <a:xfrm>
            <a:off x="720000" y="1729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Kay</a:t>
            </a:r>
            <a:r>
              <a:rPr lang="en" dirty="0" err="1">
                <a:latin typeface="+mn-lt"/>
              </a:rPr>
              <a:t>ı</a:t>
            </a:r>
            <a:r>
              <a:rPr lang="en" dirty="0" err="1"/>
              <a:t>p</a:t>
            </a:r>
            <a:r>
              <a:rPr lang="en" dirty="0"/>
              <a:t> </a:t>
            </a:r>
            <a:r>
              <a:rPr lang="en" dirty="0" err="1"/>
              <a:t>nedir</a:t>
            </a:r>
            <a:r>
              <a:rPr lang="en" dirty="0"/>
              <a:t>?</a:t>
            </a:r>
            <a:endParaRPr dirty="0"/>
          </a:p>
        </p:txBody>
      </p:sp>
      <p:sp>
        <p:nvSpPr>
          <p:cNvPr id="756" name="Google Shape;756;p44"/>
          <p:cNvSpPr txBox="1">
            <a:spLocks noGrp="1"/>
          </p:cNvSpPr>
          <p:nvPr>
            <p:ph type="subTitle" idx="1"/>
          </p:nvPr>
        </p:nvSpPr>
        <p:spPr>
          <a:xfrm>
            <a:off x="719998" y="2520575"/>
            <a:ext cx="4752541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Sevilen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alışılan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durumdan</a:t>
            </a:r>
            <a:r>
              <a:rPr lang="en-US" dirty="0"/>
              <a:t> </a:t>
            </a:r>
            <a:r>
              <a:rPr lang="en-US" dirty="0" err="1"/>
              <a:t>uzaklaşmak</a:t>
            </a:r>
            <a:r>
              <a:rPr lang="en-US" dirty="0"/>
              <a:t> </a:t>
            </a:r>
            <a:r>
              <a:rPr lang="en-US" dirty="0" err="1"/>
              <a:t>zorunda</a:t>
            </a:r>
            <a:r>
              <a:rPr lang="en-US" dirty="0"/>
              <a:t> </a:t>
            </a:r>
            <a:r>
              <a:rPr lang="en-US" dirty="0" err="1"/>
              <a:t>kalmak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da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durumu</a:t>
            </a:r>
            <a:r>
              <a:rPr lang="en-US" dirty="0"/>
              <a:t> </a:t>
            </a:r>
            <a:r>
              <a:rPr lang="en-US" dirty="0" err="1"/>
              <a:t>sürdürememek</a:t>
            </a:r>
            <a:r>
              <a:rPr lang="en-US" dirty="0"/>
              <a:t> </a:t>
            </a:r>
            <a:r>
              <a:rPr lang="en-US" dirty="0" err="1"/>
              <a:t>gibi</a:t>
            </a:r>
            <a:r>
              <a:rPr lang="en-US" dirty="0"/>
              <a:t> </a:t>
            </a:r>
            <a:r>
              <a:rPr lang="en-US" dirty="0" err="1"/>
              <a:t>yaşanan</a:t>
            </a:r>
            <a:r>
              <a:rPr lang="en-US" dirty="0"/>
              <a:t> </a:t>
            </a:r>
            <a:r>
              <a:rPr lang="en-US" dirty="0" err="1"/>
              <a:t>değişiklik</a:t>
            </a:r>
            <a:r>
              <a:rPr lang="en-US" dirty="0"/>
              <a:t> </a:t>
            </a:r>
            <a:r>
              <a:rPr lang="en-US" dirty="0" err="1"/>
              <a:t>sonrası</a:t>
            </a:r>
            <a:r>
              <a:rPr lang="en-US" dirty="0"/>
              <a:t> </a:t>
            </a:r>
            <a:r>
              <a:rPr lang="en-US" dirty="0" err="1"/>
              <a:t>ortaya</a:t>
            </a:r>
            <a:r>
              <a:rPr lang="en-US" dirty="0"/>
              <a:t> </a:t>
            </a:r>
            <a:r>
              <a:rPr lang="en-US" dirty="0" err="1"/>
              <a:t>çıkan</a:t>
            </a:r>
            <a:r>
              <a:rPr lang="en-US" dirty="0"/>
              <a:t> </a:t>
            </a:r>
            <a:r>
              <a:rPr lang="en-US" b="1" dirty="0" err="1" smtClean="0"/>
              <a:t>mahrumiyet</a:t>
            </a:r>
            <a:r>
              <a:rPr lang="en-US" dirty="0" err="1" smtClean="0"/>
              <a:t>ler</a:t>
            </a:r>
            <a:r>
              <a:rPr lang="tr-TR" dirty="0" smtClean="0"/>
              <a:t>.</a:t>
            </a:r>
            <a:endParaRPr lang="en-US" dirty="0"/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Sahip</a:t>
            </a:r>
            <a:r>
              <a:rPr lang="en-US" dirty="0"/>
              <a:t> </a:t>
            </a:r>
            <a:r>
              <a:rPr lang="en-US" dirty="0" err="1"/>
              <a:t>olunan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değer</a:t>
            </a:r>
            <a:r>
              <a:rPr lang="en-US" dirty="0"/>
              <a:t> </a:t>
            </a:r>
            <a:r>
              <a:rPr lang="en-US" dirty="0" err="1"/>
              <a:t>verilen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şeyden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da </a:t>
            </a:r>
            <a:r>
              <a:rPr lang="en-US" dirty="0" err="1"/>
              <a:t>bağlı</a:t>
            </a:r>
            <a:r>
              <a:rPr lang="en-US" dirty="0"/>
              <a:t> </a:t>
            </a:r>
            <a:r>
              <a:rPr lang="en-US" dirty="0" err="1"/>
              <a:t>olunan</a:t>
            </a:r>
            <a:r>
              <a:rPr lang="en-US" dirty="0"/>
              <a:t> </a:t>
            </a:r>
            <a:r>
              <a:rPr lang="en-US" dirty="0" err="1"/>
              <a:t>kişiden</a:t>
            </a:r>
            <a:r>
              <a:rPr lang="en-US" dirty="0"/>
              <a:t> </a:t>
            </a:r>
            <a:r>
              <a:rPr lang="en-US" b="1" dirty="0" err="1"/>
              <a:t>yoksun</a:t>
            </a:r>
            <a:r>
              <a:rPr lang="en-US" b="1" dirty="0"/>
              <a:t> </a:t>
            </a:r>
            <a:r>
              <a:rPr lang="en-US" b="1" dirty="0" err="1" smtClean="0"/>
              <a:t>olmak</a:t>
            </a:r>
            <a:r>
              <a:rPr lang="tr-TR" b="1" dirty="0" smtClean="0"/>
              <a:t>.</a:t>
            </a:r>
            <a:r>
              <a:rPr lang="en-US" b="1" dirty="0" smtClean="0"/>
              <a:t> </a:t>
            </a:r>
            <a:r>
              <a:rPr lang="en-US" sz="1000" dirty="0"/>
              <a:t>(Doka </a:t>
            </a:r>
            <a:r>
              <a:rPr lang="en-US" sz="1000" dirty="0" err="1"/>
              <a:t>ve</a:t>
            </a:r>
            <a:r>
              <a:rPr lang="en-US" sz="1000" dirty="0"/>
              <a:t> Martin, 2010)</a:t>
            </a:r>
          </a:p>
          <a:p>
            <a:pPr marL="0" lvl="0" indent="0">
              <a:spcAft>
                <a:spcPts val="1200"/>
              </a:spcAft>
            </a:pPr>
            <a:endParaRPr lang="en-US" dirty="0"/>
          </a:p>
        </p:txBody>
      </p:sp>
      <p:sp>
        <p:nvSpPr>
          <p:cNvPr id="771" name="Google Shape;771;p44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44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44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774" name="Google Shape;774;p44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27" name="Google Shape;234;p35">
            <a:extLst>
              <a:ext uri="{FF2B5EF4-FFF2-40B4-BE49-F238E27FC236}">
                <a16:creationId xmlns:a16="http://schemas.microsoft.com/office/drawing/2014/main" id="{D95363D6-44C7-D94A-8EEC-BA46B8FF28BA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u="sng" dirty="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rPr>
              <a:t>GİRİŞ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 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" name="Yuvarlatılmış Dikdörtgen 1"/>
          <p:cNvSpPr/>
          <p:nvPr/>
        </p:nvSpPr>
        <p:spPr>
          <a:xfrm>
            <a:off x="5760098" y="1250302"/>
            <a:ext cx="2475722" cy="3495869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5523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1" name="Google Shape;781;p45"/>
          <p:cNvCxnSpPr/>
          <p:nvPr/>
        </p:nvCxnSpPr>
        <p:spPr>
          <a:xfrm>
            <a:off x="628650" y="514350"/>
            <a:ext cx="792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2" name="Google Shape;782;p45"/>
          <p:cNvSpPr txBox="1">
            <a:spLocks noGrp="1"/>
          </p:cNvSpPr>
          <p:nvPr>
            <p:ph type="title"/>
          </p:nvPr>
        </p:nvSpPr>
        <p:spPr>
          <a:xfrm>
            <a:off x="5483750" y="1729500"/>
            <a:ext cx="2940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Yas</a:t>
            </a:r>
            <a:r>
              <a:rPr lang="en" dirty="0"/>
              <a:t> </a:t>
            </a:r>
            <a:r>
              <a:rPr lang="en" dirty="0" err="1"/>
              <a:t>nedir</a:t>
            </a:r>
            <a:r>
              <a:rPr lang="en" dirty="0"/>
              <a:t>?</a:t>
            </a:r>
            <a:endParaRPr dirty="0"/>
          </a:p>
        </p:txBody>
      </p:sp>
      <p:sp>
        <p:nvSpPr>
          <p:cNvPr id="783" name="Google Shape;783;p45"/>
          <p:cNvSpPr txBox="1">
            <a:spLocks noGrp="1"/>
          </p:cNvSpPr>
          <p:nvPr>
            <p:ph type="subTitle" idx="1"/>
          </p:nvPr>
        </p:nvSpPr>
        <p:spPr>
          <a:xfrm>
            <a:off x="4508178" y="2520475"/>
            <a:ext cx="3915822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buFont typeface="Arial" panose="020B0604020202020204" pitchFamily="34" charset="0"/>
              <a:buChar char="•"/>
            </a:pPr>
            <a:r>
              <a:rPr lang="tr-TR" dirty="0"/>
              <a:t>Hayattaki önemli kayıplar sonucunda deneyimlenen bir </a:t>
            </a:r>
            <a:r>
              <a:rPr lang="tr-TR" b="1" dirty="0"/>
              <a:t>uyum süreci</a:t>
            </a:r>
            <a:r>
              <a:rPr lang="tr-TR" dirty="0"/>
              <a:t>dir.</a:t>
            </a:r>
          </a:p>
          <a:p>
            <a:pPr lvl="0" algn="l">
              <a:buFont typeface="Arial" panose="020B0604020202020204" pitchFamily="34" charset="0"/>
              <a:buChar char="•"/>
            </a:pPr>
            <a:endParaRPr lang="tr-TR" dirty="0"/>
          </a:p>
          <a:p>
            <a:pPr lvl="0" algn="l">
              <a:buFont typeface="Arial" panose="020B0604020202020204" pitchFamily="34" charset="0"/>
              <a:buChar char="•"/>
            </a:pPr>
            <a:r>
              <a:rPr lang="tr-TR" dirty="0"/>
              <a:t>Kayıp karşısında gösterilen </a:t>
            </a:r>
            <a:r>
              <a:rPr lang="tr-TR" b="1" dirty="0"/>
              <a:t>doğal ve normal bir tepki</a:t>
            </a:r>
            <a:r>
              <a:rPr lang="tr-TR" dirty="0"/>
              <a:t>dir.</a:t>
            </a:r>
          </a:p>
          <a:p>
            <a:pPr lvl="0" algn="l">
              <a:buFont typeface="Arial" panose="020B0604020202020204" pitchFamily="34" charset="0"/>
              <a:buChar char="•"/>
            </a:pPr>
            <a:endParaRPr lang="tr-TR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tr-TR" dirty="0"/>
              <a:t>Her birey için </a:t>
            </a:r>
            <a:r>
              <a:rPr lang="tr-TR" b="1" dirty="0"/>
              <a:t>farklı ve zorlayıcı bir deneyim</a:t>
            </a:r>
            <a:r>
              <a:rPr lang="tr-TR" dirty="0"/>
              <a:t>dir.</a:t>
            </a:r>
            <a:endParaRPr lang="x-none" dirty="0"/>
          </a:p>
        </p:txBody>
      </p:sp>
      <p:sp>
        <p:nvSpPr>
          <p:cNvPr id="829" name="Google Shape;829;p45"/>
          <p:cNvSpPr/>
          <p:nvPr/>
        </p:nvSpPr>
        <p:spPr>
          <a:xfrm>
            <a:off x="7587850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45"/>
          <p:cNvSpPr/>
          <p:nvPr/>
        </p:nvSpPr>
        <p:spPr>
          <a:xfrm>
            <a:off x="8022375" y="592400"/>
            <a:ext cx="407700" cy="179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45">
            <a:hlinkClick r:id="" action="ppaction://hlinkshowjump?jump=nextslide"/>
          </p:cNvPr>
          <p:cNvSpPr/>
          <p:nvPr/>
        </p:nvSpPr>
        <p:spPr>
          <a:xfrm>
            <a:off x="8064525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832" name="Google Shape;832;p45">
            <a:hlinkClick r:id="" action="ppaction://hlinkshowjump?jump=previousslide"/>
          </p:cNvPr>
          <p:cNvSpPr/>
          <p:nvPr/>
        </p:nvSpPr>
        <p:spPr>
          <a:xfrm flipH="1">
            <a:off x="7630000" y="648950"/>
            <a:ext cx="323400" cy="66600"/>
          </a:xfrm>
          <a:prstGeom prst="rightArrow">
            <a:avLst>
              <a:gd name="adj1" fmla="val 0"/>
              <a:gd name="adj2" fmla="val 81623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cxnSp>
        <p:nvCxnSpPr>
          <p:cNvPr id="833" name="Google Shape;833;p45"/>
          <p:cNvCxnSpPr/>
          <p:nvPr/>
        </p:nvCxnSpPr>
        <p:spPr>
          <a:xfrm>
            <a:off x="8551050" y="2264575"/>
            <a:ext cx="0" cy="2628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4" name="Google Shape;834;p45"/>
          <p:cNvSpPr txBox="1"/>
          <p:nvPr/>
        </p:nvSpPr>
        <p:spPr>
          <a:xfrm>
            <a:off x="7387875" y="262175"/>
            <a:ext cx="104220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CONTACT</a:t>
            </a:r>
            <a:endParaRPr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7" name="Google Shape;234;p35">
            <a:extLst>
              <a:ext uri="{FF2B5EF4-FFF2-40B4-BE49-F238E27FC236}">
                <a16:creationId xmlns:a16="http://schemas.microsoft.com/office/drawing/2014/main" id="{17ABEF6C-80EA-DC4E-B520-4DD31F087829}"/>
              </a:ext>
            </a:extLst>
          </p:cNvPr>
          <p:cNvSpPr txBox="1"/>
          <p:nvPr/>
        </p:nvSpPr>
        <p:spPr>
          <a:xfrm>
            <a:off x="2015836" y="262175"/>
            <a:ext cx="5112328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u="sng" dirty="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rPr>
              <a:t>GİRİŞ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 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 </a:t>
            </a:r>
            <a:r>
              <a:rPr lang="en-US" dirty="0">
                <a:latin typeface="Quicksand"/>
                <a:ea typeface="Quicksand"/>
                <a:cs typeface="Quicksand"/>
                <a:sym typeface="Quicksand"/>
              </a:rPr>
              <a:t>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BÖLÜM II </a:t>
            </a:r>
            <a:r>
              <a:rPr lang="en-US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/ BÖLÜM III/ </a:t>
            </a:r>
            <a:r>
              <a:rPr lang="en-US" dirty="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</a:rPr>
              <a:t>KAYNAKÇA</a:t>
            </a:r>
            <a:endParaRPr lang="en-US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566" y="1799999"/>
            <a:ext cx="4425582" cy="27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29345"/>
      </p:ext>
    </p:extLst>
  </p:cSld>
  <p:clrMapOvr>
    <a:masterClrMapping/>
  </p:clrMapOvr>
</p:sld>
</file>

<file path=ppt/theme/theme1.xml><?xml version="1.0" encoding="utf-8"?>
<a:theme xmlns:a="http://schemas.openxmlformats.org/drawingml/2006/main" name="Elegant Cream Ellipse Portfolio by Slidesgo">
  <a:themeElements>
    <a:clrScheme name="Simple Light">
      <a:dk1>
        <a:srgbClr val="000000"/>
      </a:dk1>
      <a:lt1>
        <a:srgbClr val="FFFFFF"/>
      </a:lt1>
      <a:dk2>
        <a:srgbClr val="282828"/>
      </a:dk2>
      <a:lt2>
        <a:srgbClr val="F6F4EC"/>
      </a:lt2>
      <a:accent1>
        <a:srgbClr val="282828"/>
      </a:accent1>
      <a:accent2>
        <a:srgbClr val="CC0000"/>
      </a:accent2>
      <a:accent3>
        <a:srgbClr val="FFFFFF"/>
      </a:accent3>
      <a:accent4>
        <a:srgbClr val="CC0000"/>
      </a:accent4>
      <a:accent5>
        <a:srgbClr val="CC0000"/>
      </a:accent5>
      <a:accent6>
        <a:srgbClr val="282828"/>
      </a:accent6>
      <a:hlink>
        <a:srgbClr val="CC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2228</Words>
  <Application>Microsoft Office PowerPoint</Application>
  <PresentationFormat>Ekran Gösterisi (16:9)</PresentationFormat>
  <Paragraphs>333</Paragraphs>
  <Slides>37</Slides>
  <Notes>36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37</vt:i4>
      </vt:variant>
    </vt:vector>
  </HeadingPairs>
  <TitlesOfParts>
    <vt:vector size="43" baseType="lpstr">
      <vt:lpstr>Quicksand</vt:lpstr>
      <vt:lpstr>Tenor Sans</vt:lpstr>
      <vt:lpstr>Baskerville</vt:lpstr>
      <vt:lpstr>Cormorant</vt:lpstr>
      <vt:lpstr>Arial</vt:lpstr>
      <vt:lpstr>Elegant Cream Ellipse Portfolio by Slidesgo</vt:lpstr>
      <vt:lpstr>ÇOCUK VE ERGENLERDE KAYIP VE YAS Aileler için Bilgilendirme Sunusu</vt:lpstr>
      <vt:lpstr>İÇERİK</vt:lpstr>
      <vt:lpstr>GİRİŞ</vt:lpstr>
      <vt:lpstr>— Gross, 2020, s. 54</vt:lpstr>
      <vt:lpstr>Kayıp ve Yas Sürecinde Ailenin Rolü</vt:lpstr>
      <vt:lpstr>Kayıp ve Yas Sürecinde Ailenin Rolü</vt:lpstr>
      <vt:lpstr>— James Baldwin</vt:lpstr>
      <vt:lpstr>Kayıp nedir?</vt:lpstr>
      <vt:lpstr>Yas nedir?</vt:lpstr>
      <vt:lpstr>Yas Tepkilerine Sebep Olabilecek Kayıplar</vt:lpstr>
      <vt:lpstr>BÖLÜM I</vt:lpstr>
      <vt:lpstr>Yas Sürecinde Gözlemlenebilen Tipik Yas Tepkileri</vt:lpstr>
      <vt:lpstr>Yas Sürecini Etkileyen Faktörler/ YAKINLIK</vt:lpstr>
      <vt:lpstr>Yas Sürecini Etkileyen Faktörler/ YAŞ</vt:lpstr>
      <vt:lpstr>Yas Sürecini Etkileyen Faktörler/ ÖLÜM ŞEKLİ</vt:lpstr>
      <vt:lpstr>Yas Sürecini Etkileyen Faktörler/ GEÇMİŞ YAŞANTILAR</vt:lpstr>
      <vt:lpstr>Yas Sürecini Etkileyen Faktörler/ KİŞİLİK ÖZELLİKLERİ</vt:lpstr>
      <vt:lpstr>Yas Sürecini Etkileyen Faktörler/ YAS SÜRECİNDE OLUŞAN SIKINTILAR</vt:lpstr>
      <vt:lpstr>BÖLÜM II</vt:lpstr>
      <vt:lpstr>Gelişimsel Olarak Ölüm Kavramı</vt:lpstr>
      <vt:lpstr>Gelişimsel Evrelere Göre Çocuklarda Ölüm Algısı</vt:lpstr>
      <vt:lpstr>Yaş Dönemlerine Göre Yas Tepkileri</vt:lpstr>
      <vt:lpstr>PowerPoint Sunusu</vt:lpstr>
      <vt:lpstr>Yaş Dönemlerine Göre Yas Tepkileri</vt:lpstr>
      <vt:lpstr>Çocuklarla Ölümü Konuşmak  1. Önce kendinizi buna hazırlayın. </vt:lpstr>
      <vt:lpstr>Çocuklarla Ölümü Konuşmak  2. Ölüm ile ilgili ne bildiğini sorun.</vt:lpstr>
      <vt:lpstr>Çocuklarla Ölümü Konuşmak  3. Çocuğunuzun duygusal tepkilerine karşı hazırlıklı olun.</vt:lpstr>
      <vt:lpstr>Çocuklarla Ölümü Konuşmak  4. Destek olun.</vt:lpstr>
      <vt:lpstr>Yas sürecindeki çocuk/ergenlere  NE SÖYLENMEMELİ? </vt:lpstr>
      <vt:lpstr>BÖLÜM III</vt:lpstr>
      <vt:lpstr>Çocuğun/ergenin profesyonel desteğe ihtiyaç duyduğu nasıl anlaşılır?</vt:lpstr>
      <vt:lpstr>PowerPoint Sunusu</vt:lpstr>
      <vt:lpstr>Sosyal Medya Aracılığı ile Yaşanan Yas</vt:lpstr>
      <vt:lpstr>Sosyal Medya Aracılığı ile Yaşanan Yas</vt:lpstr>
      <vt:lpstr>Sosyal Medya Aracılığı ile Yaşanan Yas</vt:lpstr>
      <vt:lpstr>KAYNAKÇA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ÇOCUK VE ERGENLERDE KAYIP VE YAS Öğretmenler İçin Bilgilendirme Sunusu</dc:title>
  <dc:creator>Yalcin CINAR</dc:creator>
  <cp:lastModifiedBy>Cnplt</cp:lastModifiedBy>
  <cp:revision>53</cp:revision>
  <dcterms:modified xsi:type="dcterms:W3CDTF">2022-10-05T08:32:10Z</dcterms:modified>
</cp:coreProperties>
</file>